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E_D41D43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2"/>
  </p:notesMasterIdLst>
  <p:sldIdLst>
    <p:sldId id="256" r:id="rId2"/>
    <p:sldId id="258" r:id="rId3"/>
    <p:sldId id="260" r:id="rId4"/>
    <p:sldId id="270" r:id="rId5"/>
    <p:sldId id="263" r:id="rId6"/>
    <p:sldId id="262" r:id="rId7"/>
    <p:sldId id="271" r:id="rId8"/>
    <p:sldId id="264" r:id="rId9"/>
    <p:sldId id="265"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E41E18-A5A9-D9F1-70F3-72AD34ACE12C}" name="Martina Cassano" initials="MC" userId="S::cassano@ginholding.com::07c734f4-9564-48fd-9a1d-eb9dc1f308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C0CE"/>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76" d="100"/>
          <a:sy n="76" d="100"/>
        </p:scale>
        <p:origin x="43" y="43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modernComment_10E_D41D43B.xml><?xml version="1.0" encoding="utf-8"?>
<p188:cmLst xmlns:a="http://schemas.openxmlformats.org/drawingml/2006/main" xmlns:r="http://schemas.openxmlformats.org/officeDocument/2006/relationships" xmlns:p188="http://schemas.microsoft.com/office/powerpoint/2018/8/main">
  <p188:cm id="{9CBA6678-F65E-4CE6-AF1A-B8F55C65E2AE}" authorId="{24E41E18-A5A9-D9F1-70F3-72AD34ACE12C}" created="2025-09-08T09:59:16.194">
    <ac:deMkLst xmlns:ac="http://schemas.microsoft.com/office/drawing/2013/main/command">
      <pc:docMk xmlns:pc="http://schemas.microsoft.com/office/powerpoint/2013/main/command"/>
      <pc:sldMk xmlns:pc="http://schemas.microsoft.com/office/powerpoint/2013/main/command" cId="222417979" sldId="270"/>
      <ac:spMk id="23" creationId="{73286044-EBB0-3B33-49D2-2D3092B9AA03}"/>
    </ac:deMkLst>
    <p188:txBody>
      <a:bodyPr/>
      <a:lstStyle/>
      <a:p>
        <a:r>
          <a:rPr lang="it-IT"/>
          <a:t>Sostituire con Anonime
</a:t>
        </a:r>
      </a:p>
    </p188:txBody>
  </p188:cm>
  <p188:cm id="{F7664D7C-0343-49E0-B94A-6F80FF7BD597}" authorId="{24E41E18-A5A9-D9F1-70F3-72AD34ACE12C}" created="2025-09-08T09:59:36.154">
    <ac:txMkLst xmlns:ac="http://schemas.microsoft.com/office/drawing/2013/main/command">
      <pc:docMk xmlns:pc="http://schemas.microsoft.com/office/powerpoint/2013/main/command"/>
      <pc:sldMk xmlns:pc="http://schemas.microsoft.com/office/powerpoint/2013/main/command" cId="222417979" sldId="270"/>
      <ac:spMk id="23" creationId="{73286044-EBB0-3B33-49D2-2D3092B9AA03}"/>
      <ac:txMk cp="1186">
        <ac:context len="1708" hash="1437487681"/>
      </ac:txMk>
    </ac:txMkLst>
    <p188:pos x="10694670" y="2511425"/>
    <p188:txBody>
      <a:bodyPr/>
      <a:lstStyle/>
      <a:p>
        <a:r>
          <a:rPr lang="it-IT"/>
          <a:t>eliminare</a:t>
        </a:r>
      </a:p>
    </p188:txBody>
  </p188:cm>
  <p188:cm id="{0A95125D-9E16-42D6-A91D-DA15D32D058F}" authorId="{24E41E18-A5A9-D9F1-70F3-72AD34ACE12C}" created="2025-09-08T10:50:34.590">
    <ac:txMkLst xmlns:ac="http://schemas.microsoft.com/office/drawing/2013/main/command">
      <pc:docMk xmlns:pc="http://schemas.microsoft.com/office/powerpoint/2013/main/command"/>
      <pc:sldMk xmlns:pc="http://schemas.microsoft.com/office/powerpoint/2013/main/command" cId="222417979" sldId="270"/>
      <ac:spMk id="23" creationId="{73286044-EBB0-3B33-49D2-2D3092B9AA03}"/>
      <ac:txMk cp="1691">
        <ac:context len="1708" hash="1437487681"/>
      </ac:txMk>
    </ac:txMkLst>
    <p188:pos x="6256020" y="4606925"/>
    <p188:txBody>
      <a:bodyPr/>
      <a:lstStyle/>
      <a:p>
        <a:r>
          <a:rPr lang="it-IT"/>
          <a:t>Eliminare. La Corte dei Conti è coinvolta solo per il settore pubblico</a:t>
        </a:r>
      </a:p>
    </p188:txBody>
  </p188:cm>
</p188: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58EBA0-8E72-48F3-91AB-BA0E142EB923}"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A4D943E8-67AC-4F2B-B47B-ECDE6AB95487}">
      <dgm:prSet custT="1"/>
      <dgm:spPr/>
      <dgm:t>
        <a:bodyPr/>
        <a:lstStyle/>
        <a:p>
          <a:pPr>
            <a:lnSpc>
              <a:spcPct val="100000"/>
            </a:lnSpc>
            <a:defRPr cap="all"/>
          </a:pPr>
          <a:r>
            <a:rPr lang="it-IT" sz="3500" dirty="0">
              <a:latin typeface="Impact" panose="020B0806030902050204" pitchFamily="34" charset="0"/>
              <a:cs typeface="helvetica" panose="020B0604020202020204" pitchFamily="34" charset="0"/>
            </a:rPr>
            <a:t>INQUADRAMENTO NORMATIVA</a:t>
          </a:r>
        </a:p>
      </dgm:t>
    </dgm:pt>
    <dgm:pt modelId="{8779E816-01A9-4B76-A335-12C63A4FA2D9}" type="parTrans" cxnId="{020BDDA4-D66A-486A-B9A3-7EC67A295C19}">
      <dgm:prSet/>
      <dgm:spPr/>
      <dgm:t>
        <a:bodyPr/>
        <a:lstStyle/>
        <a:p>
          <a:endParaRPr lang="en-US"/>
        </a:p>
      </dgm:t>
    </dgm:pt>
    <dgm:pt modelId="{26F2C9AC-4D56-4407-9BED-E8123A2F2B24}" type="sibTrans" cxnId="{020BDDA4-D66A-486A-B9A3-7EC67A295C19}">
      <dgm:prSet/>
      <dgm:spPr/>
      <dgm:t>
        <a:bodyPr/>
        <a:lstStyle/>
        <a:p>
          <a:endParaRPr lang="en-US"/>
        </a:p>
      </dgm:t>
    </dgm:pt>
    <dgm:pt modelId="{8790DFEE-EC85-4BA6-82D5-98BF35B4EE69}">
      <dgm:prSet custT="1"/>
      <dgm:spPr/>
      <dgm:t>
        <a:bodyPr/>
        <a:lstStyle/>
        <a:p>
          <a:pPr>
            <a:lnSpc>
              <a:spcPct val="100000"/>
            </a:lnSpc>
            <a:defRPr cap="all"/>
          </a:pPr>
          <a:r>
            <a:rPr lang="it-IT" sz="3500" dirty="0">
              <a:latin typeface="Impact" panose="020B0806030902050204" pitchFamily="34" charset="0"/>
              <a:cs typeface="helvetica" panose="020B0604020202020204" pitchFamily="34" charset="0"/>
            </a:rPr>
            <a:t>istruzioni Gruppo GIN – SAN GIORGIO DEL PORTO S.P.A.</a:t>
          </a:r>
        </a:p>
        <a:p>
          <a:pPr>
            <a:lnSpc>
              <a:spcPct val="100000"/>
            </a:lnSpc>
            <a:defRPr cap="all"/>
          </a:pPr>
          <a:r>
            <a:rPr lang="it-IT" sz="3500" dirty="0">
              <a:latin typeface="Impact" panose="020B0806030902050204" pitchFamily="34" charset="0"/>
              <a:cs typeface="helvetica" panose="020B0604020202020204" pitchFamily="34" charset="0"/>
            </a:rPr>
            <a:t>percorso segnalante</a:t>
          </a:r>
          <a:endParaRPr lang="en-US" sz="3500" dirty="0">
            <a:latin typeface="Impact" panose="020B0806030902050204" pitchFamily="34" charset="0"/>
            <a:cs typeface="helvetica" panose="020B0604020202020204" pitchFamily="34" charset="0"/>
          </a:endParaRPr>
        </a:p>
      </dgm:t>
    </dgm:pt>
    <dgm:pt modelId="{1CC43D9F-AFFD-4694-8B00-67F51236AE6F}" type="parTrans" cxnId="{1B080FF4-30F7-4D5A-AD37-CB49BAC29CC6}">
      <dgm:prSet/>
      <dgm:spPr/>
      <dgm:t>
        <a:bodyPr/>
        <a:lstStyle/>
        <a:p>
          <a:endParaRPr lang="en-US"/>
        </a:p>
      </dgm:t>
    </dgm:pt>
    <dgm:pt modelId="{3521A522-2097-41F7-A921-F70FBD2CE7E5}" type="sibTrans" cxnId="{1B080FF4-30F7-4D5A-AD37-CB49BAC29CC6}">
      <dgm:prSet/>
      <dgm:spPr/>
      <dgm:t>
        <a:bodyPr/>
        <a:lstStyle/>
        <a:p>
          <a:endParaRPr lang="en-US"/>
        </a:p>
      </dgm:t>
    </dgm:pt>
    <dgm:pt modelId="{C454ECA9-C74B-4315-B373-412C2B83AB46}" type="pres">
      <dgm:prSet presAssocID="{5358EBA0-8E72-48F3-91AB-BA0E142EB923}" presName="vert0" presStyleCnt="0">
        <dgm:presLayoutVars>
          <dgm:dir/>
          <dgm:animOne val="branch"/>
          <dgm:animLvl val="lvl"/>
        </dgm:presLayoutVars>
      </dgm:prSet>
      <dgm:spPr/>
    </dgm:pt>
    <dgm:pt modelId="{85647ED6-E3D6-497A-8A19-DF42C5C383DB}" type="pres">
      <dgm:prSet presAssocID="{A4D943E8-67AC-4F2B-B47B-ECDE6AB95487}" presName="thickLine" presStyleLbl="alignNode1" presStyleIdx="0" presStyleCnt="2"/>
      <dgm:spPr/>
    </dgm:pt>
    <dgm:pt modelId="{38B79C80-549D-4A46-84D8-8C88E98E0BC4}" type="pres">
      <dgm:prSet presAssocID="{A4D943E8-67AC-4F2B-B47B-ECDE6AB95487}" presName="horz1" presStyleCnt="0"/>
      <dgm:spPr/>
    </dgm:pt>
    <dgm:pt modelId="{65F33F6E-8A9D-47CA-9A4B-CD768C2E0608}" type="pres">
      <dgm:prSet presAssocID="{A4D943E8-67AC-4F2B-B47B-ECDE6AB95487}" presName="tx1" presStyleLbl="revTx" presStyleIdx="0" presStyleCnt="2"/>
      <dgm:spPr/>
    </dgm:pt>
    <dgm:pt modelId="{C83ABE55-CED7-49A9-B673-29D303F9C0D3}" type="pres">
      <dgm:prSet presAssocID="{A4D943E8-67AC-4F2B-B47B-ECDE6AB95487}" presName="vert1" presStyleCnt="0"/>
      <dgm:spPr/>
    </dgm:pt>
    <dgm:pt modelId="{C1EAD361-17D1-4B73-AF68-D86DB9FF9BA2}" type="pres">
      <dgm:prSet presAssocID="{8790DFEE-EC85-4BA6-82D5-98BF35B4EE69}" presName="thickLine" presStyleLbl="alignNode1" presStyleIdx="1" presStyleCnt="2"/>
      <dgm:spPr/>
    </dgm:pt>
    <dgm:pt modelId="{4FFADCF6-A123-4BED-AEA9-4CCF1E247127}" type="pres">
      <dgm:prSet presAssocID="{8790DFEE-EC85-4BA6-82D5-98BF35B4EE69}" presName="horz1" presStyleCnt="0"/>
      <dgm:spPr/>
    </dgm:pt>
    <dgm:pt modelId="{5A9730B7-BF10-46A6-B6CC-759D7204E1A9}" type="pres">
      <dgm:prSet presAssocID="{8790DFEE-EC85-4BA6-82D5-98BF35B4EE69}" presName="tx1" presStyleLbl="revTx" presStyleIdx="1" presStyleCnt="2"/>
      <dgm:spPr/>
    </dgm:pt>
    <dgm:pt modelId="{D4D93F4D-48B1-4540-9F0C-D2CC140446D6}" type="pres">
      <dgm:prSet presAssocID="{8790DFEE-EC85-4BA6-82D5-98BF35B4EE69}" presName="vert1" presStyleCnt="0"/>
      <dgm:spPr/>
    </dgm:pt>
  </dgm:ptLst>
  <dgm:cxnLst>
    <dgm:cxn modelId="{3DF3C044-3C1C-4B11-9FDC-5DBAB8819B78}" type="presOf" srcId="{A4D943E8-67AC-4F2B-B47B-ECDE6AB95487}" destId="{65F33F6E-8A9D-47CA-9A4B-CD768C2E0608}" srcOrd="0" destOrd="0" presId="urn:microsoft.com/office/officeart/2008/layout/LinedList"/>
    <dgm:cxn modelId="{51A1ED66-C5B3-4012-B4AC-204371669DE2}" type="presOf" srcId="{5358EBA0-8E72-48F3-91AB-BA0E142EB923}" destId="{C454ECA9-C74B-4315-B373-412C2B83AB46}" srcOrd="0" destOrd="0" presId="urn:microsoft.com/office/officeart/2008/layout/LinedList"/>
    <dgm:cxn modelId="{4DDC7258-DCB5-4018-87D9-1B8F5A2E2960}" type="presOf" srcId="{8790DFEE-EC85-4BA6-82D5-98BF35B4EE69}" destId="{5A9730B7-BF10-46A6-B6CC-759D7204E1A9}" srcOrd="0" destOrd="0" presId="urn:microsoft.com/office/officeart/2008/layout/LinedList"/>
    <dgm:cxn modelId="{020BDDA4-D66A-486A-B9A3-7EC67A295C19}" srcId="{5358EBA0-8E72-48F3-91AB-BA0E142EB923}" destId="{A4D943E8-67AC-4F2B-B47B-ECDE6AB95487}" srcOrd="0" destOrd="0" parTransId="{8779E816-01A9-4B76-A335-12C63A4FA2D9}" sibTransId="{26F2C9AC-4D56-4407-9BED-E8123A2F2B24}"/>
    <dgm:cxn modelId="{1B080FF4-30F7-4D5A-AD37-CB49BAC29CC6}" srcId="{5358EBA0-8E72-48F3-91AB-BA0E142EB923}" destId="{8790DFEE-EC85-4BA6-82D5-98BF35B4EE69}" srcOrd="1" destOrd="0" parTransId="{1CC43D9F-AFFD-4694-8B00-67F51236AE6F}" sibTransId="{3521A522-2097-41F7-A921-F70FBD2CE7E5}"/>
    <dgm:cxn modelId="{00E35E8A-DBDC-4D30-ABF2-C8A1BF4026E8}" type="presParOf" srcId="{C454ECA9-C74B-4315-B373-412C2B83AB46}" destId="{85647ED6-E3D6-497A-8A19-DF42C5C383DB}" srcOrd="0" destOrd="0" presId="urn:microsoft.com/office/officeart/2008/layout/LinedList"/>
    <dgm:cxn modelId="{F888E183-B907-4917-989A-F25ECD51AA79}" type="presParOf" srcId="{C454ECA9-C74B-4315-B373-412C2B83AB46}" destId="{38B79C80-549D-4A46-84D8-8C88E98E0BC4}" srcOrd="1" destOrd="0" presId="urn:microsoft.com/office/officeart/2008/layout/LinedList"/>
    <dgm:cxn modelId="{7CC6A6D4-8666-4FD6-96FA-8A3B5A903728}" type="presParOf" srcId="{38B79C80-549D-4A46-84D8-8C88E98E0BC4}" destId="{65F33F6E-8A9D-47CA-9A4B-CD768C2E0608}" srcOrd="0" destOrd="0" presId="urn:microsoft.com/office/officeart/2008/layout/LinedList"/>
    <dgm:cxn modelId="{36ADEDD5-91EA-43C3-A20A-2D0202481616}" type="presParOf" srcId="{38B79C80-549D-4A46-84D8-8C88E98E0BC4}" destId="{C83ABE55-CED7-49A9-B673-29D303F9C0D3}" srcOrd="1" destOrd="0" presId="urn:microsoft.com/office/officeart/2008/layout/LinedList"/>
    <dgm:cxn modelId="{7DE34D07-DBD8-463C-BA29-807DD8C68579}" type="presParOf" srcId="{C454ECA9-C74B-4315-B373-412C2B83AB46}" destId="{C1EAD361-17D1-4B73-AF68-D86DB9FF9BA2}" srcOrd="2" destOrd="0" presId="urn:microsoft.com/office/officeart/2008/layout/LinedList"/>
    <dgm:cxn modelId="{9A6FECAF-B08B-4186-AA0B-A0BEA53DC0C5}" type="presParOf" srcId="{C454ECA9-C74B-4315-B373-412C2B83AB46}" destId="{4FFADCF6-A123-4BED-AEA9-4CCF1E247127}" srcOrd="3" destOrd="0" presId="urn:microsoft.com/office/officeart/2008/layout/LinedList"/>
    <dgm:cxn modelId="{A97ED551-1A51-48E0-91A8-C6A572D647B1}" type="presParOf" srcId="{4FFADCF6-A123-4BED-AEA9-4CCF1E247127}" destId="{5A9730B7-BF10-46A6-B6CC-759D7204E1A9}" srcOrd="0" destOrd="0" presId="urn:microsoft.com/office/officeart/2008/layout/LinedList"/>
    <dgm:cxn modelId="{FC4ACD2D-B39A-4D2A-85F7-61CB841FD509}" type="presParOf" srcId="{4FFADCF6-A123-4BED-AEA9-4CCF1E247127}" destId="{D4D93F4D-48B1-4540-9F0C-D2CC140446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47ED6-E3D6-497A-8A19-DF42C5C383DB}">
      <dsp:nvSpPr>
        <dsp:cNvPr id="0" name=""/>
        <dsp:cNvSpPr/>
      </dsp:nvSpPr>
      <dsp:spPr>
        <a:xfrm>
          <a:off x="0" y="0"/>
          <a:ext cx="1018047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F33F6E-8A9D-47CA-9A4B-CD768C2E0608}">
      <dsp:nvSpPr>
        <dsp:cNvPr id="0" name=""/>
        <dsp:cNvSpPr/>
      </dsp:nvSpPr>
      <dsp:spPr>
        <a:xfrm>
          <a:off x="0" y="0"/>
          <a:ext cx="10180476" cy="160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defRPr cap="all"/>
          </a:pPr>
          <a:r>
            <a:rPr lang="it-IT" sz="3500" kern="1200" dirty="0">
              <a:latin typeface="Impact" panose="020B0806030902050204" pitchFamily="34" charset="0"/>
              <a:cs typeface="helvetica" panose="020B0604020202020204" pitchFamily="34" charset="0"/>
            </a:rPr>
            <a:t>INQUADRAMENTO NORMATIVA</a:t>
          </a:r>
        </a:p>
      </dsp:txBody>
      <dsp:txXfrm>
        <a:off x="0" y="0"/>
        <a:ext cx="10180476" cy="1606659"/>
      </dsp:txXfrm>
    </dsp:sp>
    <dsp:sp modelId="{C1EAD361-17D1-4B73-AF68-D86DB9FF9BA2}">
      <dsp:nvSpPr>
        <dsp:cNvPr id="0" name=""/>
        <dsp:cNvSpPr/>
      </dsp:nvSpPr>
      <dsp:spPr>
        <a:xfrm>
          <a:off x="0" y="1606659"/>
          <a:ext cx="1018047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9730B7-BF10-46A6-B6CC-759D7204E1A9}">
      <dsp:nvSpPr>
        <dsp:cNvPr id="0" name=""/>
        <dsp:cNvSpPr/>
      </dsp:nvSpPr>
      <dsp:spPr>
        <a:xfrm>
          <a:off x="0" y="1606659"/>
          <a:ext cx="10180476" cy="160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defRPr cap="all"/>
          </a:pPr>
          <a:r>
            <a:rPr lang="it-IT" sz="3500" kern="1200" dirty="0">
              <a:latin typeface="Impact" panose="020B0806030902050204" pitchFamily="34" charset="0"/>
              <a:cs typeface="helvetica" panose="020B0604020202020204" pitchFamily="34" charset="0"/>
            </a:rPr>
            <a:t>istruzioni Gruppo GIN – SAN GIORGIO DEL PORTO S.P.A.</a:t>
          </a:r>
        </a:p>
        <a:p>
          <a:pPr marL="0" lvl="0" indent="0" algn="l" defTabSz="1555750">
            <a:lnSpc>
              <a:spcPct val="100000"/>
            </a:lnSpc>
            <a:spcBef>
              <a:spcPct val="0"/>
            </a:spcBef>
            <a:spcAft>
              <a:spcPct val="35000"/>
            </a:spcAft>
            <a:buNone/>
            <a:defRPr cap="all"/>
          </a:pPr>
          <a:r>
            <a:rPr lang="it-IT" sz="3500" kern="1200" dirty="0">
              <a:latin typeface="Impact" panose="020B0806030902050204" pitchFamily="34" charset="0"/>
              <a:cs typeface="helvetica" panose="020B0604020202020204" pitchFamily="34" charset="0"/>
            </a:rPr>
            <a:t>percorso segnalante</a:t>
          </a:r>
          <a:endParaRPr lang="en-US" sz="3500" kern="1200" dirty="0">
            <a:latin typeface="Impact" panose="020B0806030902050204" pitchFamily="34" charset="0"/>
            <a:cs typeface="helvetica" panose="020B0604020202020204" pitchFamily="34" charset="0"/>
          </a:endParaRPr>
        </a:p>
      </dsp:txBody>
      <dsp:txXfrm>
        <a:off x="0" y="1606659"/>
        <a:ext cx="10180476" cy="16066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DC995-E793-403C-B202-CD5627748842}" type="datetimeFigureOut">
              <a:rPr lang="it-IT" smtClean="0"/>
              <a:t>02/10/2025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3724C-E301-47C3-96E3-35305F233981}" type="slidenum">
              <a:rPr lang="it-IT" smtClean="0"/>
              <a:t>‹N›</a:t>
            </a:fld>
            <a:endParaRPr lang="it-IT"/>
          </a:p>
        </p:txBody>
      </p:sp>
    </p:spTree>
    <p:extLst>
      <p:ext uri="{BB962C8B-B14F-4D97-AF65-F5344CB8AC3E}">
        <p14:creationId xmlns:p14="http://schemas.microsoft.com/office/powerpoint/2010/main" val="264466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5FEC492-546F-4E13-83FD-F8FE38C1D7B3}" type="datetime1">
              <a:rPr lang="it-IT" smtClean="0"/>
              <a:t>02/10/2025</a:t>
            </a:fld>
            <a:endParaRPr lang="it-IT"/>
          </a:p>
        </p:txBody>
      </p:sp>
      <p:sp>
        <p:nvSpPr>
          <p:cNvPr id="5" name="Footer Placeholder 4"/>
          <p:cNvSpPr>
            <a:spLocks noGrp="1"/>
          </p:cNvSpPr>
          <p:nvPr>
            <p:ph type="ftr" sz="quarter" idx="11"/>
          </p:nvPr>
        </p:nvSpPr>
        <p:spPr/>
        <p:txBody>
          <a:bodyPr/>
          <a:lstStyle/>
          <a:p>
            <a:r>
              <a:rPr lang="it-IT"/>
              <a:t>Presentazione realizzata da E-Lane</a:t>
            </a:r>
          </a:p>
        </p:txBody>
      </p:sp>
      <p:sp>
        <p:nvSpPr>
          <p:cNvPr id="6" name="Slide Number Placeholder 5"/>
          <p:cNvSpPr>
            <a:spLocks noGrp="1"/>
          </p:cNvSpPr>
          <p:nvPr>
            <p:ph type="sldNum" sz="quarter" idx="12"/>
          </p:nvPr>
        </p:nvSpPr>
        <p:spPr/>
        <p:txBody>
          <a:bodyPr/>
          <a:lstStyle/>
          <a:p>
            <a:fld id="{94E7077F-D359-4618-A711-FBD88D5319A0}" type="slidenum">
              <a:rPr lang="it-IT" smtClean="0"/>
              <a:t>‹N›</a:t>
            </a:fld>
            <a:endParaRPr lang="it-IT"/>
          </a:p>
        </p:txBody>
      </p:sp>
    </p:spTree>
    <p:extLst>
      <p:ext uri="{BB962C8B-B14F-4D97-AF65-F5344CB8AC3E}">
        <p14:creationId xmlns:p14="http://schemas.microsoft.com/office/powerpoint/2010/main" val="27289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D7B268F-6455-4287-98E3-C345D336F29F}" type="datetime1">
              <a:rPr lang="it-IT" smtClean="0"/>
              <a:t>02/10/2025</a:t>
            </a:fld>
            <a:endParaRPr lang="it-IT"/>
          </a:p>
        </p:txBody>
      </p:sp>
      <p:sp>
        <p:nvSpPr>
          <p:cNvPr id="5" name="Footer Placeholder 4"/>
          <p:cNvSpPr>
            <a:spLocks noGrp="1"/>
          </p:cNvSpPr>
          <p:nvPr>
            <p:ph type="ftr" sz="quarter" idx="11"/>
          </p:nvPr>
        </p:nvSpPr>
        <p:spPr/>
        <p:txBody>
          <a:bodyPr/>
          <a:lstStyle/>
          <a:p>
            <a:r>
              <a:rPr lang="it-IT"/>
              <a:t>Presentazione realizzata da E-Lane</a:t>
            </a:r>
          </a:p>
        </p:txBody>
      </p:sp>
      <p:sp>
        <p:nvSpPr>
          <p:cNvPr id="6" name="Slide Number Placeholder 5"/>
          <p:cNvSpPr>
            <a:spLocks noGrp="1"/>
          </p:cNvSpPr>
          <p:nvPr>
            <p:ph type="sldNum" sz="quarter" idx="12"/>
          </p:nvPr>
        </p:nvSpPr>
        <p:spPr/>
        <p:txBody>
          <a:bodyPr/>
          <a:lstStyle/>
          <a:p>
            <a:fld id="{94E7077F-D359-4618-A711-FBD88D5319A0}" type="slidenum">
              <a:rPr lang="it-IT" smtClean="0"/>
              <a:t>‹N›</a:t>
            </a:fld>
            <a:endParaRPr lang="it-IT"/>
          </a:p>
        </p:txBody>
      </p:sp>
    </p:spTree>
    <p:extLst>
      <p:ext uri="{BB962C8B-B14F-4D97-AF65-F5344CB8AC3E}">
        <p14:creationId xmlns:p14="http://schemas.microsoft.com/office/powerpoint/2010/main" val="291818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23847E4-5383-4A9F-8AEC-769E237C9E2D}" type="datetime1">
              <a:rPr lang="it-IT" smtClean="0"/>
              <a:t>02/10/2025</a:t>
            </a:fld>
            <a:endParaRPr lang="it-IT"/>
          </a:p>
        </p:txBody>
      </p:sp>
      <p:sp>
        <p:nvSpPr>
          <p:cNvPr id="5" name="Footer Placeholder 4"/>
          <p:cNvSpPr>
            <a:spLocks noGrp="1"/>
          </p:cNvSpPr>
          <p:nvPr>
            <p:ph type="ftr" sz="quarter" idx="11"/>
          </p:nvPr>
        </p:nvSpPr>
        <p:spPr/>
        <p:txBody>
          <a:bodyPr/>
          <a:lstStyle/>
          <a:p>
            <a:r>
              <a:rPr lang="it-IT"/>
              <a:t>Presentazione realizzata da E-Lane</a:t>
            </a:r>
          </a:p>
        </p:txBody>
      </p:sp>
      <p:sp>
        <p:nvSpPr>
          <p:cNvPr id="6" name="Slide Number Placeholder 5"/>
          <p:cNvSpPr>
            <a:spLocks noGrp="1"/>
          </p:cNvSpPr>
          <p:nvPr>
            <p:ph type="sldNum" sz="quarter" idx="12"/>
          </p:nvPr>
        </p:nvSpPr>
        <p:spPr/>
        <p:txBody>
          <a:bodyPr/>
          <a:lstStyle/>
          <a:p>
            <a:fld id="{94E7077F-D359-4618-A711-FBD88D5319A0}" type="slidenum">
              <a:rPr lang="it-IT" smtClean="0"/>
              <a:t>‹N›</a:t>
            </a:fld>
            <a:endParaRPr lang="it-IT"/>
          </a:p>
        </p:txBody>
      </p:sp>
    </p:spTree>
    <p:extLst>
      <p:ext uri="{BB962C8B-B14F-4D97-AF65-F5344CB8AC3E}">
        <p14:creationId xmlns:p14="http://schemas.microsoft.com/office/powerpoint/2010/main" val="388574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D79D2A2-37EF-4FFA-AFFE-58C0AF41AEED}" type="datetime1">
              <a:rPr lang="it-IT" smtClean="0"/>
              <a:t>02/10/2025</a:t>
            </a:fld>
            <a:endParaRPr lang="it-IT"/>
          </a:p>
        </p:txBody>
      </p:sp>
      <p:sp>
        <p:nvSpPr>
          <p:cNvPr id="5" name="Footer Placeholder 4"/>
          <p:cNvSpPr>
            <a:spLocks noGrp="1"/>
          </p:cNvSpPr>
          <p:nvPr>
            <p:ph type="ftr" sz="quarter" idx="11"/>
          </p:nvPr>
        </p:nvSpPr>
        <p:spPr/>
        <p:txBody>
          <a:bodyPr/>
          <a:lstStyle/>
          <a:p>
            <a:r>
              <a:rPr lang="it-IT"/>
              <a:t>Presentazione realizzata da E-Lane</a:t>
            </a:r>
          </a:p>
        </p:txBody>
      </p:sp>
      <p:sp>
        <p:nvSpPr>
          <p:cNvPr id="6" name="Slide Number Placeholder 5"/>
          <p:cNvSpPr>
            <a:spLocks noGrp="1"/>
          </p:cNvSpPr>
          <p:nvPr>
            <p:ph type="sldNum" sz="quarter" idx="12"/>
          </p:nvPr>
        </p:nvSpPr>
        <p:spPr/>
        <p:txBody>
          <a:bodyPr/>
          <a:lstStyle/>
          <a:p>
            <a:fld id="{94E7077F-D359-4618-A711-FBD88D5319A0}" type="slidenum">
              <a:rPr lang="it-IT" smtClean="0"/>
              <a:t>‹N›</a:t>
            </a:fld>
            <a:endParaRPr lang="it-IT"/>
          </a:p>
        </p:txBody>
      </p:sp>
    </p:spTree>
    <p:extLst>
      <p:ext uri="{BB962C8B-B14F-4D97-AF65-F5344CB8AC3E}">
        <p14:creationId xmlns:p14="http://schemas.microsoft.com/office/powerpoint/2010/main" val="167694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079C53B-1AE5-40E1-A9C8-D4056D9B9FF6}" type="datetime1">
              <a:rPr lang="it-IT" smtClean="0"/>
              <a:t>02/10/2025</a:t>
            </a:fld>
            <a:endParaRPr lang="it-IT"/>
          </a:p>
        </p:txBody>
      </p:sp>
      <p:sp>
        <p:nvSpPr>
          <p:cNvPr id="5" name="Footer Placeholder 4"/>
          <p:cNvSpPr>
            <a:spLocks noGrp="1"/>
          </p:cNvSpPr>
          <p:nvPr>
            <p:ph type="ftr" sz="quarter" idx="11"/>
          </p:nvPr>
        </p:nvSpPr>
        <p:spPr/>
        <p:txBody>
          <a:bodyPr/>
          <a:lstStyle/>
          <a:p>
            <a:r>
              <a:rPr lang="it-IT"/>
              <a:t>Presentazione realizzata da E-Lane</a:t>
            </a:r>
          </a:p>
        </p:txBody>
      </p:sp>
      <p:sp>
        <p:nvSpPr>
          <p:cNvPr id="6" name="Slide Number Placeholder 5"/>
          <p:cNvSpPr>
            <a:spLocks noGrp="1"/>
          </p:cNvSpPr>
          <p:nvPr>
            <p:ph type="sldNum" sz="quarter" idx="12"/>
          </p:nvPr>
        </p:nvSpPr>
        <p:spPr/>
        <p:txBody>
          <a:bodyPr/>
          <a:lstStyle/>
          <a:p>
            <a:fld id="{94E7077F-D359-4618-A711-FBD88D5319A0}" type="slidenum">
              <a:rPr lang="it-IT" smtClean="0"/>
              <a:t>‹N›</a:t>
            </a:fld>
            <a:endParaRPr lang="it-IT"/>
          </a:p>
        </p:txBody>
      </p:sp>
    </p:spTree>
    <p:extLst>
      <p:ext uri="{BB962C8B-B14F-4D97-AF65-F5344CB8AC3E}">
        <p14:creationId xmlns:p14="http://schemas.microsoft.com/office/powerpoint/2010/main" val="360360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EFDD7B5-3131-4C1A-9E09-7453A36FDF72}" type="datetime1">
              <a:rPr lang="it-IT" smtClean="0"/>
              <a:t>02/10/2025</a:t>
            </a:fld>
            <a:endParaRPr lang="it-IT"/>
          </a:p>
        </p:txBody>
      </p:sp>
      <p:sp>
        <p:nvSpPr>
          <p:cNvPr id="6" name="Footer Placeholder 5"/>
          <p:cNvSpPr>
            <a:spLocks noGrp="1"/>
          </p:cNvSpPr>
          <p:nvPr>
            <p:ph type="ftr" sz="quarter" idx="11"/>
          </p:nvPr>
        </p:nvSpPr>
        <p:spPr/>
        <p:txBody>
          <a:bodyPr/>
          <a:lstStyle/>
          <a:p>
            <a:r>
              <a:rPr lang="it-IT"/>
              <a:t>Presentazione realizzata da E-Lane</a:t>
            </a:r>
          </a:p>
        </p:txBody>
      </p:sp>
      <p:sp>
        <p:nvSpPr>
          <p:cNvPr id="7" name="Slide Number Placeholder 6"/>
          <p:cNvSpPr>
            <a:spLocks noGrp="1"/>
          </p:cNvSpPr>
          <p:nvPr>
            <p:ph type="sldNum" sz="quarter" idx="12"/>
          </p:nvPr>
        </p:nvSpPr>
        <p:spPr/>
        <p:txBody>
          <a:bodyPr/>
          <a:lstStyle/>
          <a:p>
            <a:fld id="{94E7077F-D359-4618-A711-FBD88D5319A0}" type="slidenum">
              <a:rPr lang="it-IT" smtClean="0"/>
              <a:t>‹N›</a:t>
            </a:fld>
            <a:endParaRPr lang="it-IT"/>
          </a:p>
        </p:txBody>
      </p:sp>
    </p:spTree>
    <p:extLst>
      <p:ext uri="{BB962C8B-B14F-4D97-AF65-F5344CB8AC3E}">
        <p14:creationId xmlns:p14="http://schemas.microsoft.com/office/powerpoint/2010/main" val="353325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2D530C1-461C-4AF4-AED9-7D7344524E91}" type="datetime1">
              <a:rPr lang="it-IT" smtClean="0"/>
              <a:t>02/10/2025</a:t>
            </a:fld>
            <a:endParaRPr lang="it-IT"/>
          </a:p>
        </p:txBody>
      </p:sp>
      <p:sp>
        <p:nvSpPr>
          <p:cNvPr id="8" name="Footer Placeholder 7"/>
          <p:cNvSpPr>
            <a:spLocks noGrp="1"/>
          </p:cNvSpPr>
          <p:nvPr>
            <p:ph type="ftr" sz="quarter" idx="11"/>
          </p:nvPr>
        </p:nvSpPr>
        <p:spPr/>
        <p:txBody>
          <a:bodyPr/>
          <a:lstStyle/>
          <a:p>
            <a:r>
              <a:rPr lang="it-IT"/>
              <a:t>Presentazione realizzata da E-Lane</a:t>
            </a:r>
          </a:p>
        </p:txBody>
      </p:sp>
      <p:sp>
        <p:nvSpPr>
          <p:cNvPr id="9" name="Slide Number Placeholder 8"/>
          <p:cNvSpPr>
            <a:spLocks noGrp="1"/>
          </p:cNvSpPr>
          <p:nvPr>
            <p:ph type="sldNum" sz="quarter" idx="12"/>
          </p:nvPr>
        </p:nvSpPr>
        <p:spPr/>
        <p:txBody>
          <a:bodyPr/>
          <a:lstStyle/>
          <a:p>
            <a:fld id="{94E7077F-D359-4618-A711-FBD88D5319A0}" type="slidenum">
              <a:rPr lang="it-IT" smtClean="0"/>
              <a:t>‹N›</a:t>
            </a:fld>
            <a:endParaRPr lang="it-IT"/>
          </a:p>
        </p:txBody>
      </p:sp>
    </p:spTree>
    <p:extLst>
      <p:ext uri="{BB962C8B-B14F-4D97-AF65-F5344CB8AC3E}">
        <p14:creationId xmlns:p14="http://schemas.microsoft.com/office/powerpoint/2010/main" val="250762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A79AB19-6E8F-486F-8CFC-92217B046FD5}" type="datetime1">
              <a:rPr lang="it-IT" smtClean="0"/>
              <a:t>02/10/2025</a:t>
            </a:fld>
            <a:endParaRPr lang="it-IT"/>
          </a:p>
        </p:txBody>
      </p:sp>
      <p:sp>
        <p:nvSpPr>
          <p:cNvPr id="4" name="Footer Placeholder 3"/>
          <p:cNvSpPr>
            <a:spLocks noGrp="1"/>
          </p:cNvSpPr>
          <p:nvPr>
            <p:ph type="ftr" sz="quarter" idx="11"/>
          </p:nvPr>
        </p:nvSpPr>
        <p:spPr/>
        <p:txBody>
          <a:bodyPr/>
          <a:lstStyle/>
          <a:p>
            <a:r>
              <a:rPr lang="it-IT"/>
              <a:t>Presentazione realizzata da E-Lane</a:t>
            </a:r>
          </a:p>
        </p:txBody>
      </p:sp>
      <p:sp>
        <p:nvSpPr>
          <p:cNvPr id="5" name="Slide Number Placeholder 4"/>
          <p:cNvSpPr>
            <a:spLocks noGrp="1"/>
          </p:cNvSpPr>
          <p:nvPr>
            <p:ph type="sldNum" sz="quarter" idx="12"/>
          </p:nvPr>
        </p:nvSpPr>
        <p:spPr/>
        <p:txBody>
          <a:bodyPr/>
          <a:lstStyle/>
          <a:p>
            <a:fld id="{94E7077F-D359-4618-A711-FBD88D5319A0}" type="slidenum">
              <a:rPr lang="it-IT" smtClean="0"/>
              <a:t>‹N›</a:t>
            </a:fld>
            <a:endParaRPr lang="it-IT"/>
          </a:p>
        </p:txBody>
      </p:sp>
    </p:spTree>
    <p:extLst>
      <p:ext uri="{BB962C8B-B14F-4D97-AF65-F5344CB8AC3E}">
        <p14:creationId xmlns:p14="http://schemas.microsoft.com/office/powerpoint/2010/main" val="161769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5A714-425A-4E96-89F2-F60AB50855F3}" type="datetime1">
              <a:rPr lang="it-IT" smtClean="0"/>
              <a:t>02/10/2025</a:t>
            </a:fld>
            <a:endParaRPr lang="it-IT"/>
          </a:p>
        </p:txBody>
      </p:sp>
      <p:sp>
        <p:nvSpPr>
          <p:cNvPr id="3" name="Footer Placeholder 2"/>
          <p:cNvSpPr>
            <a:spLocks noGrp="1"/>
          </p:cNvSpPr>
          <p:nvPr>
            <p:ph type="ftr" sz="quarter" idx="11"/>
          </p:nvPr>
        </p:nvSpPr>
        <p:spPr/>
        <p:txBody>
          <a:bodyPr/>
          <a:lstStyle/>
          <a:p>
            <a:r>
              <a:rPr lang="it-IT"/>
              <a:t>Presentazione realizzata da E-Lane</a:t>
            </a:r>
          </a:p>
        </p:txBody>
      </p:sp>
      <p:sp>
        <p:nvSpPr>
          <p:cNvPr id="4" name="Slide Number Placeholder 3"/>
          <p:cNvSpPr>
            <a:spLocks noGrp="1"/>
          </p:cNvSpPr>
          <p:nvPr>
            <p:ph type="sldNum" sz="quarter" idx="12"/>
          </p:nvPr>
        </p:nvSpPr>
        <p:spPr/>
        <p:txBody>
          <a:bodyPr/>
          <a:lstStyle/>
          <a:p>
            <a:fld id="{94E7077F-D359-4618-A711-FBD88D5319A0}" type="slidenum">
              <a:rPr lang="it-IT" smtClean="0"/>
              <a:t>‹N›</a:t>
            </a:fld>
            <a:endParaRPr lang="it-IT"/>
          </a:p>
        </p:txBody>
      </p:sp>
    </p:spTree>
    <p:extLst>
      <p:ext uri="{BB962C8B-B14F-4D97-AF65-F5344CB8AC3E}">
        <p14:creationId xmlns:p14="http://schemas.microsoft.com/office/powerpoint/2010/main" val="412183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8F53E73-BAD9-4B4B-ADB5-1F6067608865}" type="datetime1">
              <a:rPr lang="it-IT" smtClean="0"/>
              <a:t>02/10/2025</a:t>
            </a:fld>
            <a:endParaRPr lang="it-IT"/>
          </a:p>
        </p:txBody>
      </p:sp>
      <p:sp>
        <p:nvSpPr>
          <p:cNvPr id="6" name="Footer Placeholder 5"/>
          <p:cNvSpPr>
            <a:spLocks noGrp="1"/>
          </p:cNvSpPr>
          <p:nvPr>
            <p:ph type="ftr" sz="quarter" idx="11"/>
          </p:nvPr>
        </p:nvSpPr>
        <p:spPr/>
        <p:txBody>
          <a:bodyPr/>
          <a:lstStyle/>
          <a:p>
            <a:r>
              <a:rPr lang="it-IT"/>
              <a:t>Presentazione realizzata da E-Lane</a:t>
            </a:r>
          </a:p>
        </p:txBody>
      </p:sp>
      <p:sp>
        <p:nvSpPr>
          <p:cNvPr id="7" name="Slide Number Placeholder 6"/>
          <p:cNvSpPr>
            <a:spLocks noGrp="1"/>
          </p:cNvSpPr>
          <p:nvPr>
            <p:ph type="sldNum" sz="quarter" idx="12"/>
          </p:nvPr>
        </p:nvSpPr>
        <p:spPr/>
        <p:txBody>
          <a:bodyPr/>
          <a:lstStyle/>
          <a:p>
            <a:fld id="{94E7077F-D359-4618-A711-FBD88D5319A0}" type="slidenum">
              <a:rPr lang="it-IT" smtClean="0"/>
              <a:t>‹N›</a:t>
            </a:fld>
            <a:endParaRPr lang="it-IT"/>
          </a:p>
        </p:txBody>
      </p:sp>
    </p:spTree>
    <p:extLst>
      <p:ext uri="{BB962C8B-B14F-4D97-AF65-F5344CB8AC3E}">
        <p14:creationId xmlns:p14="http://schemas.microsoft.com/office/powerpoint/2010/main" val="3187841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DA7C01F-7DFA-4905-95C7-8E45BC569846}" type="datetime1">
              <a:rPr lang="it-IT" smtClean="0"/>
              <a:t>02/10/2025</a:t>
            </a:fld>
            <a:endParaRPr lang="it-IT"/>
          </a:p>
        </p:txBody>
      </p:sp>
      <p:sp>
        <p:nvSpPr>
          <p:cNvPr id="6" name="Footer Placeholder 5"/>
          <p:cNvSpPr>
            <a:spLocks noGrp="1"/>
          </p:cNvSpPr>
          <p:nvPr>
            <p:ph type="ftr" sz="quarter" idx="11"/>
          </p:nvPr>
        </p:nvSpPr>
        <p:spPr/>
        <p:txBody>
          <a:bodyPr/>
          <a:lstStyle/>
          <a:p>
            <a:r>
              <a:rPr lang="it-IT"/>
              <a:t>Presentazione realizzata da E-Lane</a:t>
            </a:r>
          </a:p>
        </p:txBody>
      </p:sp>
      <p:sp>
        <p:nvSpPr>
          <p:cNvPr id="7" name="Slide Number Placeholder 6"/>
          <p:cNvSpPr>
            <a:spLocks noGrp="1"/>
          </p:cNvSpPr>
          <p:nvPr>
            <p:ph type="sldNum" sz="quarter" idx="12"/>
          </p:nvPr>
        </p:nvSpPr>
        <p:spPr/>
        <p:txBody>
          <a:bodyPr/>
          <a:lstStyle/>
          <a:p>
            <a:fld id="{94E7077F-D359-4618-A711-FBD88D5319A0}" type="slidenum">
              <a:rPr lang="it-IT" smtClean="0"/>
              <a:t>‹N›</a:t>
            </a:fld>
            <a:endParaRPr lang="it-IT"/>
          </a:p>
        </p:txBody>
      </p:sp>
    </p:spTree>
    <p:extLst>
      <p:ext uri="{BB962C8B-B14F-4D97-AF65-F5344CB8AC3E}">
        <p14:creationId xmlns:p14="http://schemas.microsoft.com/office/powerpoint/2010/main" val="726804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C2C14-E1E5-41EB-89FA-80D682E08112}" type="datetime1">
              <a:rPr lang="it-IT" smtClean="0"/>
              <a:t>02/10/2025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Presentazione realizzata da E-Lane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7077F-D359-4618-A711-FBD88D5319A0}" type="slidenum">
              <a:rPr lang="it-IT" smtClean="0"/>
              <a:t>‹N›</a:t>
            </a:fld>
            <a:endParaRPr lang="it-IT"/>
          </a:p>
        </p:txBody>
      </p:sp>
    </p:spTree>
    <p:extLst>
      <p:ext uri="{BB962C8B-B14F-4D97-AF65-F5344CB8AC3E}">
        <p14:creationId xmlns:p14="http://schemas.microsoft.com/office/powerpoint/2010/main" val="28464886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segnalazioni.italiawhistleblowing.it/?Az=fcbaffbb-11cd-4048-ae55-9a6b447369ac" TargetMode="External"/><Relationship Id="rId2" Type="http://schemas.microsoft.com/office/2018/10/relationships/comments" Target="../comments/modernComment_10E_D41D43B.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A19388-9A63-4752-B565-6C37D493FE2B}"/>
              </a:ext>
            </a:extLst>
          </p:cNvPr>
          <p:cNvSpPr>
            <a:spLocks noGrp="1"/>
          </p:cNvSpPr>
          <p:nvPr>
            <p:ph type="ctrTitle"/>
          </p:nvPr>
        </p:nvSpPr>
        <p:spPr>
          <a:xfrm>
            <a:off x="1113810" y="2960716"/>
            <a:ext cx="4863096" cy="2387600"/>
          </a:xfrm>
        </p:spPr>
        <p:txBody>
          <a:bodyPr anchor="t">
            <a:normAutofit/>
          </a:bodyPr>
          <a:lstStyle/>
          <a:p>
            <a:pPr algn="l"/>
            <a:r>
              <a:rPr lang="it-IT" sz="5400" dirty="0">
                <a:latin typeface="Impact" panose="020B0806030902050204" pitchFamily="34" charset="0"/>
              </a:rPr>
              <a:t>Italia Whistleblowing </a:t>
            </a:r>
          </a:p>
        </p:txBody>
      </p:sp>
      <p:sp>
        <p:nvSpPr>
          <p:cNvPr id="3" name="Sottotitolo 2">
            <a:extLst>
              <a:ext uri="{FF2B5EF4-FFF2-40B4-BE49-F238E27FC236}">
                <a16:creationId xmlns:a16="http://schemas.microsoft.com/office/drawing/2014/main" id="{B9629B97-41B0-4A15-93A6-1E9D087093DC}"/>
              </a:ext>
            </a:extLst>
          </p:cNvPr>
          <p:cNvSpPr>
            <a:spLocks noGrp="1"/>
          </p:cNvSpPr>
          <p:nvPr>
            <p:ph type="subTitle" idx="1"/>
          </p:nvPr>
        </p:nvSpPr>
        <p:spPr>
          <a:xfrm>
            <a:off x="1113809" y="953037"/>
            <a:ext cx="4036333" cy="2007679"/>
          </a:xfrm>
        </p:spPr>
        <p:txBody>
          <a:bodyPr anchor="b">
            <a:normAutofit/>
          </a:bodyPr>
          <a:lstStyle/>
          <a:p>
            <a:pPr algn="l"/>
            <a:r>
              <a:rPr lang="it-IT" sz="2000" b="0" i="0" dirty="0">
                <a:effectLst/>
                <a:latin typeface="helvetica" panose="020B0604020202020204" pitchFamily="34" charset="0"/>
              </a:rPr>
              <a:t>Il sistema di Whistleblowing per la tua azienda</a:t>
            </a:r>
            <a:endParaRPr lang="it-IT" sz="2000" dirty="0"/>
          </a:p>
        </p:txBody>
      </p:sp>
      <p:sp>
        <p:nvSpPr>
          <p:cNvPr id="34" name="Triangolo rettangolo 33">
            <a:extLst>
              <a:ext uri="{FF2B5EF4-FFF2-40B4-BE49-F238E27FC236}">
                <a16:creationId xmlns:a16="http://schemas.microsoft.com/office/drawing/2014/main" id="{B63A77F9-98EC-48EC-8026-9CFFB5DE0827}"/>
              </a:ext>
            </a:extLst>
          </p:cNvPr>
          <p:cNvSpPr/>
          <p:nvPr/>
        </p:nvSpPr>
        <p:spPr>
          <a:xfrm rot="5400000">
            <a:off x="91440" y="-91440"/>
            <a:ext cx="2026920" cy="2209800"/>
          </a:xfrm>
          <a:prstGeom prst="rtTriangle">
            <a:avLst/>
          </a:prstGeom>
          <a:solidFill>
            <a:srgbClr val="52C0CE"/>
          </a:solidFill>
          <a:ln>
            <a:solidFill>
              <a:srgbClr val="52C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Elemento grafico 4">
            <a:extLst>
              <a:ext uri="{FF2B5EF4-FFF2-40B4-BE49-F238E27FC236}">
                <a16:creationId xmlns:a16="http://schemas.microsoft.com/office/drawing/2014/main" id="{0147B691-0133-4E5A-9D20-508714603F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21660" y="1283233"/>
            <a:ext cx="5338250" cy="4291534"/>
          </a:xfrm>
          <a:prstGeom prst="rect">
            <a:avLst/>
          </a:prstGeom>
        </p:spPr>
      </p:pic>
      <p:sp>
        <p:nvSpPr>
          <p:cNvPr id="4" name="TextBox 3">
            <a:extLst>
              <a:ext uri="{FF2B5EF4-FFF2-40B4-BE49-F238E27FC236}">
                <a16:creationId xmlns:a16="http://schemas.microsoft.com/office/drawing/2014/main" id="{CA5FFB7C-2F66-7294-D537-8A12BBD37562}"/>
              </a:ext>
            </a:extLst>
          </p:cNvPr>
          <p:cNvSpPr txBox="1"/>
          <p:nvPr/>
        </p:nvSpPr>
        <p:spPr>
          <a:xfrm>
            <a:off x="929251" y="5189094"/>
            <a:ext cx="5731607" cy="830997"/>
          </a:xfrm>
          <a:prstGeom prst="rect">
            <a:avLst/>
          </a:prstGeom>
          <a:noFill/>
        </p:spPr>
        <p:txBody>
          <a:bodyPr wrap="square" rtlCol="0">
            <a:spAutoFit/>
          </a:bodyPr>
          <a:lstStyle/>
          <a:p>
            <a:r>
              <a:rPr lang="it-IT" sz="2400" dirty="0"/>
              <a:t>SAN GIORGIO DEL PORTO S.P.A. </a:t>
            </a:r>
          </a:p>
          <a:p>
            <a:r>
              <a:rPr lang="it-IT" sz="2400" dirty="0"/>
              <a:t>15.12.23.</a:t>
            </a:r>
          </a:p>
        </p:txBody>
      </p:sp>
      <p:pic>
        <p:nvPicPr>
          <p:cNvPr id="6" name="Immagine 5">
            <a:extLst>
              <a:ext uri="{FF2B5EF4-FFF2-40B4-BE49-F238E27FC236}">
                <a16:creationId xmlns:a16="http://schemas.microsoft.com/office/drawing/2014/main" id="{8B364351-CD1C-4CA4-A81B-6EA71192566B}"/>
              </a:ext>
            </a:extLst>
          </p:cNvPr>
          <p:cNvPicPr>
            <a:picLocks noChangeAspect="1"/>
          </p:cNvPicPr>
          <p:nvPr/>
        </p:nvPicPr>
        <p:blipFill>
          <a:blip r:embed="rId4"/>
          <a:stretch>
            <a:fillRect/>
          </a:stretch>
        </p:blipFill>
        <p:spPr>
          <a:xfrm>
            <a:off x="332090" y="5270875"/>
            <a:ext cx="740157" cy="607784"/>
          </a:xfrm>
          <a:prstGeom prst="rect">
            <a:avLst/>
          </a:prstGeom>
        </p:spPr>
      </p:pic>
    </p:spTree>
    <p:extLst>
      <p:ext uri="{BB962C8B-B14F-4D97-AF65-F5344CB8AC3E}">
        <p14:creationId xmlns:p14="http://schemas.microsoft.com/office/powerpoint/2010/main" val="1740345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egnaposto contenuto 8">
            <a:extLst>
              <a:ext uri="{FF2B5EF4-FFF2-40B4-BE49-F238E27FC236}">
                <a16:creationId xmlns:a16="http://schemas.microsoft.com/office/drawing/2014/main" id="{EAF68879-AD25-4ECF-9E96-8C283B47EC73}"/>
              </a:ext>
            </a:extLst>
          </p:cNvPr>
          <p:cNvSpPr>
            <a:spLocks noGrp="1"/>
          </p:cNvSpPr>
          <p:nvPr>
            <p:ph sz="half" idx="2"/>
          </p:nvPr>
        </p:nvSpPr>
        <p:spPr>
          <a:xfrm>
            <a:off x="1104900" y="2750313"/>
            <a:ext cx="2783927" cy="2606040"/>
          </a:xfrm>
        </p:spPr>
        <p:txBody>
          <a:bodyPr vert="horz" lIns="91440" tIns="45720" rIns="91440" bIns="45720" rtlCol="0" anchor="ctr">
            <a:normAutofit lnSpcReduction="10000"/>
          </a:bodyPr>
          <a:lstStyle/>
          <a:p>
            <a:pPr marL="0" indent="0">
              <a:buNone/>
            </a:pPr>
            <a:r>
              <a:rPr lang="it-IT" sz="1600" dirty="0">
                <a:latin typeface="helvetica" panose="020B0604020202020204" pitchFamily="34" charset="0"/>
                <a:cs typeface="helvetica" panose="020B0604020202020204" pitchFamily="34" charset="0"/>
              </a:rPr>
              <a:t>Inserita la segnalazione, il segnalante ha la possibilità di accedere ad una dashboard unica da cui monitorare lo stato di avanzamento della sua segnalazione. </a:t>
            </a:r>
          </a:p>
          <a:p>
            <a:pPr marL="0" indent="0">
              <a:buNone/>
            </a:pPr>
            <a:r>
              <a:rPr lang="it-IT" sz="1600" dirty="0">
                <a:latin typeface="helvetica" panose="020B0604020202020204" pitchFamily="34" charset="0"/>
                <a:cs typeface="helvetica" panose="020B0604020202020204" pitchFamily="34" charset="0"/>
              </a:rPr>
              <a:t>Inoltre può scrivere attraverso uno strumento di messaggistica direttamente all’istruttore. </a:t>
            </a:r>
            <a:endParaRPr lang="en-US" sz="1600" dirty="0">
              <a:latin typeface="helvetica" panose="020B0604020202020204" pitchFamily="34" charset="0"/>
              <a:cs typeface="helvetica" panose="020B0604020202020204" pitchFamily="34" charset="0"/>
            </a:endParaRPr>
          </a:p>
        </p:txBody>
      </p:sp>
      <p:sp>
        <p:nvSpPr>
          <p:cNvPr id="7" name="Segnaposto piè di pagina 6">
            <a:extLst>
              <a:ext uri="{FF2B5EF4-FFF2-40B4-BE49-F238E27FC236}">
                <a16:creationId xmlns:a16="http://schemas.microsoft.com/office/drawing/2014/main" id="{E04B734C-84DF-4A32-AE27-3B22FC1D6F1C}"/>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Presentazione realizzata da E-Lane</a:t>
            </a:r>
          </a:p>
        </p:txBody>
      </p:sp>
      <p:sp>
        <p:nvSpPr>
          <p:cNvPr id="8" name="Segnaposto numero diapositiva 7">
            <a:extLst>
              <a:ext uri="{FF2B5EF4-FFF2-40B4-BE49-F238E27FC236}">
                <a16:creationId xmlns:a16="http://schemas.microsoft.com/office/drawing/2014/main" id="{41C8FBE2-F42A-4946-A300-213026172838}"/>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94E7077F-D359-4618-A711-FBD88D5319A0}" type="slidenum">
              <a:rPr lang="en-US" smtClean="0"/>
              <a:pPr>
                <a:spcAft>
                  <a:spcPts val="600"/>
                </a:spcAft>
              </a:pPr>
              <a:t>10</a:t>
            </a:fld>
            <a:endParaRPr lang="en-US"/>
          </a:p>
        </p:txBody>
      </p:sp>
      <p:pic>
        <p:nvPicPr>
          <p:cNvPr id="15" name="Immagine 14" descr="Immagine che contiene Elementi grafici, schermata, grafica, Policromia&#10;&#10;Descrizione generata automaticamente">
            <a:extLst>
              <a:ext uri="{FF2B5EF4-FFF2-40B4-BE49-F238E27FC236}">
                <a16:creationId xmlns:a16="http://schemas.microsoft.com/office/drawing/2014/main" id="{9D21972F-5D35-4367-87D2-2ED9F6428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935" y="300449"/>
            <a:ext cx="1143261" cy="571630"/>
          </a:xfrm>
          <a:prstGeom prst="rect">
            <a:avLst/>
          </a:prstGeom>
        </p:spPr>
      </p:pic>
      <p:sp>
        <p:nvSpPr>
          <p:cNvPr id="19" name="Triangolo rettangolo 18">
            <a:extLst>
              <a:ext uri="{FF2B5EF4-FFF2-40B4-BE49-F238E27FC236}">
                <a16:creationId xmlns:a16="http://schemas.microsoft.com/office/drawing/2014/main" id="{A81E6616-F163-426C-85DE-76219290E7A0}"/>
              </a:ext>
            </a:extLst>
          </p:cNvPr>
          <p:cNvSpPr/>
          <p:nvPr/>
        </p:nvSpPr>
        <p:spPr>
          <a:xfrm rot="5400000">
            <a:off x="91440" y="-91440"/>
            <a:ext cx="2026920" cy="2209800"/>
          </a:xfrm>
          <a:prstGeom prst="rtTriangle">
            <a:avLst/>
          </a:prstGeom>
          <a:solidFill>
            <a:srgbClr val="52C0CE"/>
          </a:solidFill>
          <a:ln>
            <a:solidFill>
              <a:srgbClr val="52C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descr="Immagine che contiene schermata, testo, software&#10;&#10;Descrizione generata automaticamente">
            <a:extLst>
              <a:ext uri="{FF2B5EF4-FFF2-40B4-BE49-F238E27FC236}">
                <a16:creationId xmlns:a16="http://schemas.microsoft.com/office/drawing/2014/main" id="{8C046E39-70C2-4DF3-BB88-ADBF9363D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750313"/>
            <a:ext cx="7048500" cy="1927353"/>
          </a:xfrm>
          <a:prstGeom prst="rect">
            <a:avLst/>
          </a:prstGeom>
        </p:spPr>
      </p:pic>
      <p:sp>
        <p:nvSpPr>
          <p:cNvPr id="10" name="Titolo 1">
            <a:extLst>
              <a:ext uri="{FF2B5EF4-FFF2-40B4-BE49-F238E27FC236}">
                <a16:creationId xmlns:a16="http://schemas.microsoft.com/office/drawing/2014/main" id="{7ECE26AA-6761-41B5-B430-20459F80F187}"/>
              </a:ext>
            </a:extLst>
          </p:cNvPr>
          <p:cNvSpPr txBox="1">
            <a:spLocks/>
          </p:cNvSpPr>
          <p:nvPr/>
        </p:nvSpPr>
        <p:spPr>
          <a:xfrm>
            <a:off x="1031965" y="1086304"/>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800" dirty="0">
                <a:latin typeface="Impact" panose="020B0806030902050204" pitchFamily="34" charset="0"/>
              </a:rPr>
              <a:t>Istruzioni gruppo GIN</a:t>
            </a:r>
            <a:br>
              <a:rPr lang="it-IT" sz="3200" dirty="0">
                <a:latin typeface="Impact" panose="020B0806030902050204" pitchFamily="34" charset="0"/>
              </a:rPr>
            </a:br>
            <a:r>
              <a:rPr lang="it-IT" sz="3200" dirty="0">
                <a:latin typeface="Impact" panose="020B0806030902050204" pitchFamily="34" charset="0"/>
              </a:rPr>
              <a:t>dashboard segnalante</a:t>
            </a:r>
          </a:p>
        </p:txBody>
      </p:sp>
    </p:spTree>
    <p:extLst>
      <p:ext uri="{BB962C8B-B14F-4D97-AF65-F5344CB8AC3E}">
        <p14:creationId xmlns:p14="http://schemas.microsoft.com/office/powerpoint/2010/main" val="2503842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A19388-9A63-4752-B565-6C37D493FE2B}"/>
              </a:ext>
            </a:extLst>
          </p:cNvPr>
          <p:cNvSpPr>
            <a:spLocks noGrp="1"/>
          </p:cNvSpPr>
          <p:nvPr>
            <p:ph type="title"/>
          </p:nvPr>
        </p:nvSpPr>
        <p:spPr>
          <a:xfrm>
            <a:off x="1043631" y="809898"/>
            <a:ext cx="10173010" cy="1554480"/>
          </a:xfrm>
        </p:spPr>
        <p:txBody>
          <a:bodyPr anchor="ctr">
            <a:normAutofit/>
          </a:bodyPr>
          <a:lstStyle/>
          <a:p>
            <a:r>
              <a:rPr lang="it-IT" sz="4800" dirty="0">
                <a:latin typeface="Impact" panose="020B0806030902050204" pitchFamily="34" charset="0"/>
              </a:rPr>
              <a:t>Indice</a:t>
            </a:r>
          </a:p>
        </p:txBody>
      </p:sp>
      <p:graphicFrame>
        <p:nvGraphicFramePr>
          <p:cNvPr id="6" name="Segnaposto contenuto 3">
            <a:extLst>
              <a:ext uri="{FF2B5EF4-FFF2-40B4-BE49-F238E27FC236}">
                <a16:creationId xmlns:a16="http://schemas.microsoft.com/office/drawing/2014/main" id="{F69FC02E-1718-89AC-20AC-55FB06F6D8F5}"/>
              </a:ext>
            </a:extLst>
          </p:cNvPr>
          <p:cNvGraphicFramePr>
            <a:graphicFrameLocks noGrp="1"/>
          </p:cNvGraphicFramePr>
          <p:nvPr>
            <p:ph idx="1"/>
            <p:extLst>
              <p:ext uri="{D42A27DB-BD31-4B8C-83A1-F6EECF244321}">
                <p14:modId xmlns:p14="http://schemas.microsoft.com/office/powerpoint/2010/main" val="2979525468"/>
              </p:ext>
            </p:extLst>
          </p:nvPr>
        </p:nvGraphicFramePr>
        <p:xfrm>
          <a:off x="1036166" y="2648393"/>
          <a:ext cx="10180476" cy="3213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piè di pagina 6">
            <a:extLst>
              <a:ext uri="{FF2B5EF4-FFF2-40B4-BE49-F238E27FC236}">
                <a16:creationId xmlns:a16="http://schemas.microsoft.com/office/drawing/2014/main" id="{E04B734C-84DF-4A32-AE27-3B22FC1D6F1C}"/>
              </a:ext>
            </a:extLst>
          </p:cNvPr>
          <p:cNvSpPr>
            <a:spLocks noGrp="1"/>
          </p:cNvSpPr>
          <p:nvPr>
            <p:ph type="ftr" sz="quarter" idx="11"/>
          </p:nvPr>
        </p:nvSpPr>
        <p:spPr>
          <a:xfrm>
            <a:off x="4036422" y="6485313"/>
            <a:ext cx="4114800" cy="365125"/>
          </a:xfrm>
        </p:spPr>
        <p:txBody>
          <a:bodyPr/>
          <a:lstStyle/>
          <a:p>
            <a:r>
              <a:rPr lang="it-IT" dirty="0"/>
              <a:t>Presentazione realizzata da E-Lane</a:t>
            </a:r>
          </a:p>
        </p:txBody>
      </p:sp>
      <p:sp>
        <p:nvSpPr>
          <p:cNvPr id="8" name="Segnaposto numero diapositiva 7">
            <a:extLst>
              <a:ext uri="{FF2B5EF4-FFF2-40B4-BE49-F238E27FC236}">
                <a16:creationId xmlns:a16="http://schemas.microsoft.com/office/drawing/2014/main" id="{41C8FBE2-F42A-4946-A300-213026172838}"/>
              </a:ext>
            </a:extLst>
          </p:cNvPr>
          <p:cNvSpPr>
            <a:spLocks noGrp="1"/>
          </p:cNvSpPr>
          <p:nvPr>
            <p:ph type="sldNum" sz="quarter" idx="12"/>
          </p:nvPr>
        </p:nvSpPr>
        <p:spPr>
          <a:xfrm>
            <a:off x="8606244" y="6485313"/>
            <a:ext cx="2743200" cy="365125"/>
          </a:xfrm>
        </p:spPr>
        <p:txBody>
          <a:bodyPr/>
          <a:lstStyle/>
          <a:p>
            <a:fld id="{94E7077F-D359-4618-A711-FBD88D5319A0}" type="slidenum">
              <a:rPr lang="it-IT" smtClean="0"/>
              <a:t>2</a:t>
            </a:fld>
            <a:endParaRPr lang="it-IT" dirty="0"/>
          </a:p>
        </p:txBody>
      </p:sp>
      <p:pic>
        <p:nvPicPr>
          <p:cNvPr id="18" name="Immagine 17" descr="Immagine che contiene Elementi grafici, schermata, grafica, Policromia&#10;&#10;Descrizione generata automaticamente">
            <a:extLst>
              <a:ext uri="{FF2B5EF4-FFF2-40B4-BE49-F238E27FC236}">
                <a16:creationId xmlns:a16="http://schemas.microsoft.com/office/drawing/2014/main" id="{5731F6AF-1D4E-433C-84E6-80DCF9AD22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5935" y="300449"/>
            <a:ext cx="1143261" cy="571630"/>
          </a:xfrm>
          <a:prstGeom prst="rect">
            <a:avLst/>
          </a:prstGeom>
        </p:spPr>
      </p:pic>
      <p:sp>
        <p:nvSpPr>
          <p:cNvPr id="21" name="Triangolo rettangolo 20">
            <a:extLst>
              <a:ext uri="{FF2B5EF4-FFF2-40B4-BE49-F238E27FC236}">
                <a16:creationId xmlns:a16="http://schemas.microsoft.com/office/drawing/2014/main" id="{D84A8EEA-1833-4E48-8222-D74CB6130EBC}"/>
              </a:ext>
            </a:extLst>
          </p:cNvPr>
          <p:cNvSpPr/>
          <p:nvPr/>
        </p:nvSpPr>
        <p:spPr>
          <a:xfrm rot="5400000">
            <a:off x="91440" y="-91440"/>
            <a:ext cx="2026920" cy="2209800"/>
          </a:xfrm>
          <a:prstGeom prst="rtTriangle">
            <a:avLst/>
          </a:prstGeom>
          <a:solidFill>
            <a:srgbClr val="52C0CE"/>
          </a:solidFill>
          <a:ln>
            <a:solidFill>
              <a:srgbClr val="52C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46889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A19388-9A63-4752-B565-6C37D493FE2B}"/>
              </a:ext>
            </a:extLst>
          </p:cNvPr>
          <p:cNvSpPr>
            <a:spLocks noGrp="1"/>
          </p:cNvSpPr>
          <p:nvPr>
            <p:ph type="title"/>
          </p:nvPr>
        </p:nvSpPr>
        <p:spPr>
          <a:xfrm>
            <a:off x="1031965" y="1086679"/>
            <a:ext cx="10515600" cy="1325563"/>
          </a:xfrm>
        </p:spPr>
        <p:txBody>
          <a:bodyPr anchor="b">
            <a:normAutofit/>
          </a:bodyPr>
          <a:lstStyle/>
          <a:p>
            <a:r>
              <a:rPr lang="it-IT" sz="4800" dirty="0">
                <a:latin typeface="Impact" panose="020B0806030902050204" pitchFamily="34" charset="0"/>
              </a:rPr>
              <a:t>Italia Whistleblowing</a:t>
            </a:r>
            <a:br>
              <a:rPr lang="it-IT" sz="3200" dirty="0">
                <a:latin typeface="Impact" panose="020B0806030902050204" pitchFamily="34" charset="0"/>
              </a:rPr>
            </a:br>
            <a:r>
              <a:rPr lang="it-IT" sz="3200" dirty="0">
                <a:latin typeface="Impact" panose="020B0806030902050204" pitchFamily="34" charset="0"/>
              </a:rPr>
              <a:t>introduzione</a:t>
            </a:r>
          </a:p>
        </p:txBody>
      </p:sp>
      <p:sp>
        <p:nvSpPr>
          <p:cNvPr id="23" name="Content Placeholder 22">
            <a:extLst>
              <a:ext uri="{FF2B5EF4-FFF2-40B4-BE49-F238E27FC236}">
                <a16:creationId xmlns:a16="http://schemas.microsoft.com/office/drawing/2014/main" id="{73286044-EBB0-3B33-49D2-2D3092B9AA03}"/>
              </a:ext>
            </a:extLst>
          </p:cNvPr>
          <p:cNvSpPr>
            <a:spLocks noGrp="1"/>
          </p:cNvSpPr>
          <p:nvPr>
            <p:ph sz="half" idx="1"/>
          </p:nvPr>
        </p:nvSpPr>
        <p:spPr>
          <a:xfrm>
            <a:off x="1059733" y="2755312"/>
            <a:ext cx="9867754" cy="3082314"/>
          </a:xfrm>
        </p:spPr>
        <p:txBody>
          <a:bodyPr anchor="t">
            <a:normAutofit/>
          </a:bodyPr>
          <a:lstStyle/>
          <a:p>
            <a:pPr marL="0" indent="0">
              <a:lnSpc>
                <a:spcPct val="200000"/>
              </a:lnSpc>
              <a:buNone/>
            </a:pPr>
            <a:r>
              <a:rPr lang="en-US" sz="1600" b="1" dirty="0">
                <a:latin typeface="helvetica" panose="020B0604020202020204" pitchFamily="34" charset="0"/>
                <a:cs typeface="helvetica" panose="020B0604020202020204" pitchFamily="34" charset="0"/>
              </a:rPr>
              <a:t>E-lane IT Solutions </a:t>
            </a:r>
            <a:r>
              <a:rPr lang="en-US" sz="1600" dirty="0">
                <a:latin typeface="helvetica" panose="020B0604020202020204" pitchFamily="34" charset="0"/>
                <a:cs typeface="helvetica" panose="020B0604020202020204" pitchFamily="34" charset="0"/>
              </a:rPr>
              <a:t>ha </a:t>
            </a:r>
            <a:r>
              <a:rPr lang="en-US" sz="1600" dirty="0" err="1">
                <a:latin typeface="helvetica" panose="020B0604020202020204" pitchFamily="34" charset="0"/>
                <a:cs typeface="helvetica" panose="020B0604020202020204" pitchFamily="34" charset="0"/>
              </a:rPr>
              <a:t>sviluppato</a:t>
            </a:r>
            <a:r>
              <a:rPr lang="en-US" sz="1600" dirty="0">
                <a:latin typeface="helvetica" panose="020B0604020202020204" pitchFamily="34" charset="0"/>
                <a:cs typeface="helvetica" panose="020B0604020202020204" pitchFamily="34" charset="0"/>
              </a:rPr>
              <a:t> per il Gruppo GIN un </a:t>
            </a:r>
            <a:r>
              <a:rPr lang="en-US" sz="1600" dirty="0" err="1">
                <a:latin typeface="helvetica" panose="020B0604020202020204" pitchFamily="34" charset="0"/>
                <a:cs typeface="helvetica" panose="020B0604020202020204" pitchFamily="34" charset="0"/>
              </a:rPr>
              <a:t>sistema</a:t>
            </a:r>
            <a:r>
              <a:rPr lang="en-US" sz="1600" dirty="0">
                <a:latin typeface="helvetica" panose="020B0604020202020204" pitchFamily="34" charset="0"/>
                <a:cs typeface="helvetica" panose="020B0604020202020204" pitchFamily="34" charset="0"/>
              </a:rPr>
              <a:t> di Whistleblowing, </a:t>
            </a:r>
            <a:r>
              <a:rPr lang="en-US" sz="1600" dirty="0" err="1">
                <a:latin typeface="helvetica" panose="020B0604020202020204" pitchFamily="34" charset="0"/>
                <a:cs typeface="helvetica" panose="020B0604020202020204" pitchFamily="34" charset="0"/>
              </a:rPr>
              <a:t>ovvero</a:t>
            </a:r>
            <a:r>
              <a:rPr lang="en-US" sz="1600" dirty="0">
                <a:latin typeface="helvetica" panose="020B0604020202020204" pitchFamily="34" charset="0"/>
                <a:cs typeface="helvetica" panose="020B0604020202020204" pitchFamily="34" charset="0"/>
              </a:rPr>
              <a:t> un Software </a:t>
            </a:r>
            <a:r>
              <a:rPr lang="it-IT" sz="1600" dirty="0">
                <a:latin typeface="helvetica" panose="020B0604020202020204" pitchFamily="34" charset="0"/>
                <a:cs typeface="helvetica" panose="020B0604020202020204" pitchFamily="34" charset="0"/>
              </a:rPr>
              <a:t>per la segnalazione degli illeciti. Nel seguito del presente documento si fornisce l’informativa in merito all’inquadramento normativo e le istruzioni per poter accedere al software ove necessario attivare una segnalazione.</a:t>
            </a:r>
          </a:p>
          <a:p>
            <a:pPr marL="0" indent="0">
              <a:buNone/>
            </a:pPr>
            <a:endParaRPr lang="it-IT" sz="1600" dirty="0">
              <a:latin typeface="helvetica" panose="020B0604020202020204" pitchFamily="34" charset="0"/>
              <a:cs typeface="helvetica" panose="020B0604020202020204" pitchFamily="34" charset="0"/>
            </a:endParaRPr>
          </a:p>
        </p:txBody>
      </p:sp>
      <p:sp>
        <p:nvSpPr>
          <p:cNvPr id="7" name="Segnaposto piè di pagina 6">
            <a:extLst>
              <a:ext uri="{FF2B5EF4-FFF2-40B4-BE49-F238E27FC236}">
                <a16:creationId xmlns:a16="http://schemas.microsoft.com/office/drawing/2014/main" id="{E04B734C-84DF-4A32-AE27-3B22FC1D6F1C}"/>
              </a:ext>
            </a:extLst>
          </p:cNvPr>
          <p:cNvSpPr>
            <a:spLocks noGrp="1"/>
          </p:cNvSpPr>
          <p:nvPr>
            <p:ph type="ftr" sz="quarter" idx="11"/>
          </p:nvPr>
        </p:nvSpPr>
        <p:spPr>
          <a:xfrm>
            <a:off x="4038600" y="6492875"/>
            <a:ext cx="4114800" cy="365125"/>
          </a:xfrm>
        </p:spPr>
        <p:txBody>
          <a:bodyPr>
            <a:normAutofit/>
          </a:bodyPr>
          <a:lstStyle/>
          <a:p>
            <a:pPr>
              <a:spcAft>
                <a:spcPts val="600"/>
              </a:spcAft>
            </a:pPr>
            <a:r>
              <a:rPr lang="it-IT" dirty="0"/>
              <a:t>Presentazione realizzata da E-Lane</a:t>
            </a:r>
          </a:p>
        </p:txBody>
      </p:sp>
      <p:sp>
        <p:nvSpPr>
          <p:cNvPr id="8" name="Segnaposto numero diapositiva 7">
            <a:extLst>
              <a:ext uri="{FF2B5EF4-FFF2-40B4-BE49-F238E27FC236}">
                <a16:creationId xmlns:a16="http://schemas.microsoft.com/office/drawing/2014/main" id="{41C8FBE2-F42A-4946-A300-213026172838}"/>
              </a:ext>
            </a:extLst>
          </p:cNvPr>
          <p:cNvSpPr>
            <a:spLocks noGrp="1"/>
          </p:cNvSpPr>
          <p:nvPr>
            <p:ph type="sldNum" sz="quarter" idx="12"/>
          </p:nvPr>
        </p:nvSpPr>
        <p:spPr>
          <a:xfrm>
            <a:off x="8619146" y="6492874"/>
            <a:ext cx="2743200" cy="365125"/>
          </a:xfrm>
        </p:spPr>
        <p:txBody>
          <a:bodyPr>
            <a:normAutofit/>
          </a:bodyPr>
          <a:lstStyle/>
          <a:p>
            <a:pPr>
              <a:spcAft>
                <a:spcPts val="600"/>
              </a:spcAft>
            </a:pPr>
            <a:fld id="{94E7077F-D359-4618-A711-FBD88D5319A0}" type="slidenum">
              <a:rPr lang="it-IT" smtClean="0"/>
              <a:pPr>
                <a:spcAft>
                  <a:spcPts val="600"/>
                </a:spcAft>
              </a:pPr>
              <a:t>3</a:t>
            </a:fld>
            <a:endParaRPr lang="it-IT"/>
          </a:p>
        </p:txBody>
      </p:sp>
      <p:pic>
        <p:nvPicPr>
          <p:cNvPr id="20" name="Immagine 19" descr="Immagine che contiene Elementi grafici, schermata, grafica, Policromia&#10;&#10;Descrizione generata automaticamente">
            <a:extLst>
              <a:ext uri="{FF2B5EF4-FFF2-40B4-BE49-F238E27FC236}">
                <a16:creationId xmlns:a16="http://schemas.microsoft.com/office/drawing/2014/main" id="{D1D24F36-E8F5-4D65-8A6E-027550142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935" y="300449"/>
            <a:ext cx="1143261" cy="571630"/>
          </a:xfrm>
          <a:prstGeom prst="rect">
            <a:avLst/>
          </a:prstGeom>
        </p:spPr>
      </p:pic>
      <p:sp>
        <p:nvSpPr>
          <p:cNvPr id="21" name="Triangolo rettangolo 20">
            <a:extLst>
              <a:ext uri="{FF2B5EF4-FFF2-40B4-BE49-F238E27FC236}">
                <a16:creationId xmlns:a16="http://schemas.microsoft.com/office/drawing/2014/main" id="{7A88DB1E-6954-4EBC-9E59-2E7951AC84B7}"/>
              </a:ext>
            </a:extLst>
          </p:cNvPr>
          <p:cNvSpPr/>
          <p:nvPr/>
        </p:nvSpPr>
        <p:spPr>
          <a:xfrm rot="5400000">
            <a:off x="91440" y="-91440"/>
            <a:ext cx="2026920" cy="2209800"/>
          </a:xfrm>
          <a:prstGeom prst="rtTriangle">
            <a:avLst/>
          </a:prstGeom>
          <a:solidFill>
            <a:srgbClr val="52C0CE"/>
          </a:solidFill>
          <a:ln>
            <a:solidFill>
              <a:srgbClr val="52C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9602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A19388-9A63-4752-B565-6C37D493FE2B}"/>
              </a:ext>
            </a:extLst>
          </p:cNvPr>
          <p:cNvSpPr>
            <a:spLocks noGrp="1"/>
          </p:cNvSpPr>
          <p:nvPr>
            <p:ph type="title"/>
          </p:nvPr>
        </p:nvSpPr>
        <p:spPr>
          <a:xfrm>
            <a:off x="2119085" y="0"/>
            <a:ext cx="10515600" cy="1325563"/>
          </a:xfrm>
        </p:spPr>
        <p:txBody>
          <a:bodyPr anchor="b">
            <a:normAutofit/>
          </a:bodyPr>
          <a:lstStyle/>
          <a:p>
            <a:r>
              <a:rPr lang="it-IT" sz="4800" dirty="0">
                <a:latin typeface="Impact" panose="020B0806030902050204" pitchFamily="34" charset="0"/>
              </a:rPr>
              <a:t>Inquadramento normativo</a:t>
            </a:r>
            <a:br>
              <a:rPr lang="it-IT" sz="3200" dirty="0">
                <a:latin typeface="Impact" panose="020B0806030902050204" pitchFamily="34" charset="0"/>
              </a:rPr>
            </a:br>
            <a:endParaRPr lang="it-IT" sz="3200" dirty="0">
              <a:latin typeface="Impact" panose="020B0806030902050204" pitchFamily="34" charset="0"/>
            </a:endParaRPr>
          </a:p>
        </p:txBody>
      </p:sp>
      <p:sp>
        <p:nvSpPr>
          <p:cNvPr id="23" name="Content Placeholder 22">
            <a:extLst>
              <a:ext uri="{FF2B5EF4-FFF2-40B4-BE49-F238E27FC236}">
                <a16:creationId xmlns:a16="http://schemas.microsoft.com/office/drawing/2014/main" id="{73286044-EBB0-3B33-49D2-2D3092B9AA03}"/>
              </a:ext>
            </a:extLst>
          </p:cNvPr>
          <p:cNvSpPr>
            <a:spLocks noGrp="1"/>
          </p:cNvSpPr>
          <p:nvPr>
            <p:ph sz="half" idx="1"/>
          </p:nvPr>
        </p:nvSpPr>
        <p:spPr>
          <a:xfrm>
            <a:off x="280242" y="1486631"/>
            <a:ext cx="11631515" cy="4845175"/>
          </a:xfrm>
        </p:spPr>
        <p:txBody>
          <a:bodyPr anchor="t">
            <a:noAutofit/>
          </a:bodyPr>
          <a:lstStyle/>
          <a:p>
            <a:pPr marL="0" indent="0" algn="just">
              <a:lnSpc>
                <a:spcPct val="107000"/>
              </a:lnSpc>
              <a:spcAft>
                <a:spcPts val="800"/>
              </a:spcAft>
              <a:buNone/>
            </a:pPr>
            <a:r>
              <a:rPr lang="it-IT" sz="1200" kern="100" dirty="0">
                <a:effectLst/>
                <a:latin typeface="helvetica" panose="020B0604020202020204" pitchFamily="34" charset="0"/>
                <a:ea typeface="Calibri" panose="020F0502020204030204" pitchFamily="34" charset="0"/>
                <a:cs typeface="helvetica" panose="020B0604020202020204" pitchFamily="34" charset="0"/>
              </a:rPr>
              <a:t>La società San Giorgio del Porto S.p.A., nel rispetto di quanto prescritto dal D. Lgs. 10 marzo 2023 n. 24, ha adottato una “Procedura Whistleblowing” per la segnalazione di condotte illecite (o apparentemente tali), che possano ledere un pubblico interesse o l’integrità della società, di cui i lavoratori e i nostri interlocutori siano venuti a conoscenza nel contesto lavorativo.</a:t>
            </a:r>
          </a:p>
          <a:p>
            <a:pPr marL="0" indent="0" algn="just">
              <a:lnSpc>
                <a:spcPct val="107000"/>
              </a:lnSpc>
              <a:spcAft>
                <a:spcPts val="800"/>
              </a:spcAft>
              <a:buNone/>
            </a:pPr>
            <a:r>
              <a:rPr lang="it-IT" sz="1200" kern="100" dirty="0">
                <a:effectLst/>
                <a:latin typeface="helvetica" panose="020B0604020202020204" pitchFamily="34" charset="0"/>
                <a:ea typeface="Calibri" panose="020F0502020204030204" pitchFamily="34" charset="0"/>
                <a:cs typeface="helvetica" panose="020B0604020202020204" pitchFamily="34" charset="0"/>
              </a:rPr>
              <a:t>Tale “Procedura Whistleblowing” è stata adottata nell’ambito dell’esistente Modello di Organizzazione, Gestione e Controllo ex D. Lgs. n. 231/01, le cui parti corrispondenti sono state aggiornate.</a:t>
            </a:r>
          </a:p>
          <a:p>
            <a:pPr marL="0" indent="0" algn="just">
              <a:lnSpc>
                <a:spcPct val="107000"/>
              </a:lnSpc>
              <a:spcAft>
                <a:spcPts val="800"/>
              </a:spcAft>
              <a:buNone/>
            </a:pPr>
            <a:r>
              <a:rPr lang="it-IT" sz="1200" kern="100" dirty="0">
                <a:effectLst/>
                <a:latin typeface="helvetica" panose="020B0604020202020204" pitchFamily="34" charset="0"/>
                <a:ea typeface="Calibri" panose="020F0502020204030204" pitchFamily="34" charset="0"/>
                <a:cs typeface="helvetica" panose="020B0604020202020204" pitchFamily="34" charset="0"/>
              </a:rPr>
              <a:t>E’ stato quindi attivato un canale di segnalazione </a:t>
            </a:r>
            <a:r>
              <a:rPr lang="it-IT" sz="1200" kern="100" dirty="0">
                <a:solidFill>
                  <a:srgbClr val="1F3864"/>
                </a:solidFill>
                <a:effectLst/>
                <a:latin typeface="helvetica" panose="020B0604020202020204" pitchFamily="34" charset="0"/>
                <a:ea typeface="Calibri" panose="020F0502020204030204" pitchFamily="34" charset="0"/>
                <a:cs typeface="helvetica" panose="020B0604020202020204" pitchFamily="34" charset="0"/>
              </a:rPr>
              <a:t>autonomo</a:t>
            </a:r>
            <a:r>
              <a:rPr lang="it-IT" sz="1200" kern="100" dirty="0">
                <a:solidFill>
                  <a:srgbClr val="538135"/>
                </a:solidFill>
                <a:effectLst/>
                <a:latin typeface="helvetica" panose="020B0604020202020204" pitchFamily="34" charset="0"/>
                <a:ea typeface="Calibri" panose="020F0502020204030204" pitchFamily="34" charset="0"/>
                <a:cs typeface="helvetica" panose="020B0604020202020204" pitchFamily="34" charset="0"/>
              </a:rPr>
              <a:t> </a:t>
            </a:r>
            <a:r>
              <a:rPr lang="it-IT" sz="1200" kern="100" dirty="0">
                <a:effectLst/>
                <a:latin typeface="helvetica" panose="020B0604020202020204" pitchFamily="34" charset="0"/>
                <a:ea typeface="Calibri" panose="020F0502020204030204" pitchFamily="34" charset="0"/>
                <a:cs typeface="helvetica" panose="020B0604020202020204" pitchFamily="34" charset="0"/>
              </a:rPr>
              <a:t>ed indipendente al fine di garantire la tutela per il segnalante e di individuare i potenziali rischi in una fase precoce e quindi prevenire danni alla nostra azienda, ai nostri dipendenti, ai nostri partner commerciali e al nostro ambiente. </a:t>
            </a:r>
          </a:p>
          <a:p>
            <a:r>
              <a:rPr lang="it-IT" sz="1200" b="1" kern="100" dirty="0">
                <a:solidFill>
                  <a:srgbClr val="1F3864"/>
                </a:solidFill>
                <a:effectLst/>
                <a:latin typeface="helvetica" panose="020B0604020202020204" pitchFamily="34" charset="0"/>
                <a:ea typeface="Calibri" panose="020F0502020204030204" pitchFamily="34" charset="0"/>
                <a:cs typeface="helvetica" panose="020B0604020202020204" pitchFamily="34" charset="0"/>
              </a:rPr>
              <a:t>Il canale di segnalazione interno è raggiungibile tramite: </a:t>
            </a:r>
            <a:r>
              <a:rPr lang="it-IT" sz="1400" u="sng" dirty="0">
                <a:hlinkClick r:id="rId3"/>
              </a:rPr>
              <a:t>https://segnalazioni.italiawhistleblowing.it/?Az=fcbaffbb-11cd-4048-ae55-9a6b447369ac</a:t>
            </a:r>
            <a:endParaRPr lang="it-IT" sz="1400" dirty="0"/>
          </a:p>
          <a:p>
            <a:pPr marL="0" indent="0" algn="just">
              <a:lnSpc>
                <a:spcPct val="107000"/>
              </a:lnSpc>
              <a:spcAft>
                <a:spcPts val="800"/>
              </a:spcAft>
              <a:buNone/>
            </a:pPr>
            <a:r>
              <a:rPr lang="it-IT" sz="1200" kern="100" dirty="0">
                <a:effectLst/>
                <a:latin typeface="helvetica" panose="020B0604020202020204" pitchFamily="34" charset="0"/>
                <a:ea typeface="Calibri" panose="020F0502020204030204" pitchFamily="34" charset="0"/>
                <a:cs typeface="helvetica" panose="020B0604020202020204" pitchFamily="34" charset="0"/>
              </a:rPr>
              <a:t>Il canale consente l’invio segnalazioni </a:t>
            </a:r>
            <a:r>
              <a:rPr lang="it-IT" sz="1200" b="1" kern="100" dirty="0">
                <a:solidFill>
                  <a:srgbClr val="1F3864"/>
                </a:solidFill>
                <a:effectLst/>
                <a:latin typeface="helvetica" panose="020B0604020202020204" pitchFamily="34" charset="0"/>
                <a:ea typeface="Calibri" panose="020F0502020204030204" pitchFamily="34" charset="0"/>
                <a:cs typeface="helvetica" panose="020B0604020202020204" pitchFamily="34" charset="0"/>
              </a:rPr>
              <a:t>anonime</a:t>
            </a:r>
            <a:r>
              <a:rPr lang="it-IT" sz="1200" kern="100" dirty="0">
                <a:solidFill>
                  <a:srgbClr val="1F3864"/>
                </a:solidFill>
                <a:effectLst/>
                <a:latin typeface="helvetica" panose="020B0604020202020204" pitchFamily="34" charset="0"/>
                <a:ea typeface="Calibri" panose="020F0502020204030204" pitchFamily="34" charset="0"/>
                <a:cs typeface="helvetica" panose="020B0604020202020204" pitchFamily="34" charset="0"/>
              </a:rPr>
              <a:t>, che saranno gestite dall’Organismo di Vigilanza e, ove non presente, da altro soggetto appositamente incaricato</a:t>
            </a:r>
            <a:r>
              <a:rPr lang="it-IT" sz="1200" kern="100" dirty="0">
                <a:effectLst/>
                <a:latin typeface="helvetica" panose="020B0604020202020204" pitchFamily="34" charset="0"/>
                <a:ea typeface="Calibri" panose="020F0502020204030204" pitchFamily="34" charset="0"/>
                <a:cs typeface="helvetica" panose="020B0604020202020204" pitchFamily="34" charset="0"/>
              </a:rPr>
              <a:t>. </a:t>
            </a:r>
          </a:p>
          <a:p>
            <a:pPr marL="0" indent="0" algn="just">
              <a:lnSpc>
                <a:spcPct val="107000"/>
              </a:lnSpc>
              <a:spcAft>
                <a:spcPts val="800"/>
              </a:spcAft>
              <a:buNone/>
            </a:pPr>
            <a:r>
              <a:rPr lang="it-IT" sz="1200" kern="100" dirty="0">
                <a:effectLst/>
                <a:latin typeface="helvetica" panose="020B0604020202020204" pitchFamily="34" charset="0"/>
                <a:ea typeface="Calibri" panose="020F0502020204030204" pitchFamily="34" charset="0"/>
                <a:cs typeface="helvetica" panose="020B0604020202020204" pitchFamily="34" charset="0"/>
              </a:rPr>
              <a:t>Le segnalazioni non potranno essere utilizzate oltre quanto necessario per dare alle stesse adeguato seguito e un eventuale disvelamento dell’identità della persona segnalante potrà avvenire soltanto con il consenso espresso della stessa.</a:t>
            </a:r>
          </a:p>
          <a:p>
            <a:pPr marL="0" indent="0" algn="just">
              <a:lnSpc>
                <a:spcPct val="107000"/>
              </a:lnSpc>
              <a:spcAft>
                <a:spcPts val="800"/>
              </a:spcAft>
              <a:buNone/>
            </a:pPr>
            <a:r>
              <a:rPr lang="it-IT" sz="1200" kern="100" dirty="0">
                <a:effectLst/>
                <a:latin typeface="helvetica" panose="020B0604020202020204" pitchFamily="34" charset="0"/>
                <a:ea typeface="Calibri" panose="020F0502020204030204" pitchFamily="34" charset="0"/>
                <a:cs typeface="helvetica" panose="020B0604020202020204" pitchFamily="34" charset="0"/>
              </a:rPr>
              <a:t>Tuttavia, l’identità del segnalante potrà essere disvelata </a:t>
            </a:r>
            <a:r>
              <a:rPr lang="it-IT" sz="1200" b="1" kern="100" dirty="0">
                <a:solidFill>
                  <a:srgbClr val="1F3864"/>
                </a:solidFill>
                <a:effectLst/>
                <a:latin typeface="helvetica" panose="020B0604020202020204" pitchFamily="34" charset="0"/>
                <a:ea typeface="Calibri" panose="020F0502020204030204" pitchFamily="34" charset="0"/>
                <a:cs typeface="helvetica" panose="020B0604020202020204" pitchFamily="34" charset="0"/>
              </a:rPr>
              <a:t>anche senza il suo consenso</a:t>
            </a:r>
            <a:r>
              <a:rPr lang="it-IT" sz="1200" b="1" kern="100" dirty="0">
                <a:solidFill>
                  <a:srgbClr val="1F3864"/>
                </a:solidFill>
                <a:latin typeface="helvetica" panose="020B0604020202020204" pitchFamily="34" charset="0"/>
                <a:ea typeface="Calibri" panose="020F0502020204030204" pitchFamily="34" charset="0"/>
                <a:cs typeface="helvetica" panose="020B0604020202020204" pitchFamily="34" charset="0"/>
              </a:rPr>
              <a:t>, </a:t>
            </a:r>
            <a:r>
              <a:rPr lang="it-IT" sz="1200" kern="100" dirty="0">
                <a:latin typeface="helvetica" panose="020B0604020202020204" pitchFamily="34" charset="0"/>
                <a:ea typeface="Calibri" panose="020F0502020204030204" pitchFamily="34" charset="0"/>
                <a:cs typeface="helvetica" panose="020B0604020202020204" pitchFamily="34" charset="0"/>
              </a:rPr>
              <a:t>nel seguente caso di legge:</a:t>
            </a:r>
            <a:endParaRPr lang="it-IT" sz="1200" strike="sngStrike" kern="100" dirty="0">
              <a:effectLst/>
              <a:latin typeface="helvetica" panose="020B0604020202020204" pitchFamily="34" charset="0"/>
              <a:ea typeface="Calibri" panose="020F0502020204030204" pitchFamily="34" charset="0"/>
              <a:cs typeface="helvetica" panose="020B0604020202020204" pitchFamily="34" charset="0"/>
            </a:endParaRPr>
          </a:p>
          <a:p>
            <a:pPr marL="342900" indent="-342900" algn="just">
              <a:lnSpc>
                <a:spcPct val="107000"/>
              </a:lnSpc>
              <a:spcAft>
                <a:spcPts val="800"/>
              </a:spcAft>
              <a:buAutoNum type="arabicPeriod"/>
            </a:pPr>
            <a:r>
              <a:rPr lang="it-IT" sz="1200" kern="100" dirty="0">
                <a:effectLst/>
                <a:latin typeface="helvetica" panose="020B0604020202020204" pitchFamily="34" charset="0"/>
                <a:ea typeface="Calibri" panose="020F0502020204030204" pitchFamily="34" charset="0"/>
                <a:cs typeface="helvetica" panose="020B0604020202020204" pitchFamily="34" charset="0"/>
              </a:rPr>
              <a:t>Nell’ambito del procedimento penale, per garantire il diritto alla difesa e, comunque, non </a:t>
            </a:r>
            <a:r>
              <a:rPr lang="it-IT" sz="1200" kern="100" dirty="0">
                <a:latin typeface="helvetica" panose="020B0604020202020204" pitchFamily="34" charset="0"/>
                <a:ea typeface="Calibri" panose="020F0502020204030204" pitchFamily="34" charset="0"/>
                <a:cs typeface="helvetica" panose="020B0604020202020204" pitchFamily="34" charset="0"/>
              </a:rPr>
              <a:t>prima della</a:t>
            </a:r>
            <a:r>
              <a:rPr lang="it-IT" sz="1200" kern="100" dirty="0">
                <a:effectLst/>
                <a:latin typeface="helvetica" panose="020B0604020202020204" pitchFamily="34" charset="0"/>
                <a:ea typeface="Calibri" panose="020F0502020204030204" pitchFamily="34" charset="0"/>
                <a:cs typeface="helvetica" panose="020B0604020202020204" pitchFamily="34" charset="0"/>
              </a:rPr>
              <a:t> chiusura delle indagini preliminari (art. 415-bis c.p.p.);</a:t>
            </a:r>
          </a:p>
        </p:txBody>
      </p:sp>
      <p:sp>
        <p:nvSpPr>
          <p:cNvPr id="7" name="Segnaposto piè di pagina 6">
            <a:extLst>
              <a:ext uri="{FF2B5EF4-FFF2-40B4-BE49-F238E27FC236}">
                <a16:creationId xmlns:a16="http://schemas.microsoft.com/office/drawing/2014/main" id="{E04B734C-84DF-4A32-AE27-3B22FC1D6F1C}"/>
              </a:ext>
            </a:extLst>
          </p:cNvPr>
          <p:cNvSpPr>
            <a:spLocks noGrp="1"/>
          </p:cNvSpPr>
          <p:nvPr>
            <p:ph type="ftr" sz="quarter" idx="11"/>
          </p:nvPr>
        </p:nvSpPr>
        <p:spPr>
          <a:xfrm>
            <a:off x="4038600" y="6492875"/>
            <a:ext cx="4114800" cy="365125"/>
          </a:xfrm>
        </p:spPr>
        <p:txBody>
          <a:bodyPr>
            <a:normAutofit/>
          </a:bodyPr>
          <a:lstStyle/>
          <a:p>
            <a:pPr>
              <a:spcAft>
                <a:spcPts val="600"/>
              </a:spcAft>
            </a:pPr>
            <a:r>
              <a:rPr lang="it-IT" dirty="0"/>
              <a:t>Presentazione realizzata da E-Lane</a:t>
            </a:r>
          </a:p>
        </p:txBody>
      </p:sp>
      <p:sp>
        <p:nvSpPr>
          <p:cNvPr id="8" name="Segnaposto numero diapositiva 7">
            <a:extLst>
              <a:ext uri="{FF2B5EF4-FFF2-40B4-BE49-F238E27FC236}">
                <a16:creationId xmlns:a16="http://schemas.microsoft.com/office/drawing/2014/main" id="{41C8FBE2-F42A-4946-A300-213026172838}"/>
              </a:ext>
            </a:extLst>
          </p:cNvPr>
          <p:cNvSpPr>
            <a:spLocks noGrp="1"/>
          </p:cNvSpPr>
          <p:nvPr>
            <p:ph type="sldNum" sz="quarter" idx="12"/>
          </p:nvPr>
        </p:nvSpPr>
        <p:spPr>
          <a:xfrm>
            <a:off x="8619146" y="6492874"/>
            <a:ext cx="2743200" cy="365125"/>
          </a:xfrm>
        </p:spPr>
        <p:txBody>
          <a:bodyPr>
            <a:normAutofit/>
          </a:bodyPr>
          <a:lstStyle/>
          <a:p>
            <a:pPr>
              <a:spcAft>
                <a:spcPts val="600"/>
              </a:spcAft>
            </a:pPr>
            <a:fld id="{94E7077F-D359-4618-A711-FBD88D5319A0}" type="slidenum">
              <a:rPr lang="it-IT" smtClean="0"/>
              <a:pPr>
                <a:spcAft>
                  <a:spcPts val="600"/>
                </a:spcAft>
              </a:pPr>
              <a:t>4</a:t>
            </a:fld>
            <a:endParaRPr lang="it-IT"/>
          </a:p>
        </p:txBody>
      </p:sp>
      <p:pic>
        <p:nvPicPr>
          <p:cNvPr id="20" name="Immagine 19" descr="Immagine che contiene Elementi grafici, schermata, grafica, Policromia&#10;&#10;Descrizione generata automaticamente">
            <a:extLst>
              <a:ext uri="{FF2B5EF4-FFF2-40B4-BE49-F238E27FC236}">
                <a16:creationId xmlns:a16="http://schemas.microsoft.com/office/drawing/2014/main" id="{D1D24F36-E8F5-4D65-8A6E-027550142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5935" y="300449"/>
            <a:ext cx="1143261" cy="571630"/>
          </a:xfrm>
          <a:prstGeom prst="rect">
            <a:avLst/>
          </a:prstGeom>
        </p:spPr>
      </p:pic>
      <p:sp>
        <p:nvSpPr>
          <p:cNvPr id="21" name="Triangolo rettangolo 20">
            <a:extLst>
              <a:ext uri="{FF2B5EF4-FFF2-40B4-BE49-F238E27FC236}">
                <a16:creationId xmlns:a16="http://schemas.microsoft.com/office/drawing/2014/main" id="{7A88DB1E-6954-4EBC-9E59-2E7951AC84B7}"/>
              </a:ext>
            </a:extLst>
          </p:cNvPr>
          <p:cNvSpPr/>
          <p:nvPr/>
        </p:nvSpPr>
        <p:spPr>
          <a:xfrm rot="5400000">
            <a:off x="91440" y="-91440"/>
            <a:ext cx="2026920" cy="2209800"/>
          </a:xfrm>
          <a:prstGeom prst="rtTriangle">
            <a:avLst/>
          </a:prstGeom>
          <a:solidFill>
            <a:srgbClr val="52C0CE"/>
          </a:solidFill>
          <a:ln>
            <a:solidFill>
              <a:srgbClr val="52C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241797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Segnaposto contenuto 12" descr="Immagine che contiene testo, schermata, linea, numero&#10;&#10;Descrizione generata automaticamente">
            <a:extLst>
              <a:ext uri="{FF2B5EF4-FFF2-40B4-BE49-F238E27FC236}">
                <a16:creationId xmlns:a16="http://schemas.microsoft.com/office/drawing/2014/main" id="{B7D05DA5-7024-42D6-89FB-736BC52ED17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73964" y="2717638"/>
            <a:ext cx="7413136" cy="3530762"/>
          </a:xfrm>
          <a:prstGeom prst="rect">
            <a:avLst/>
          </a:prstGeom>
        </p:spPr>
      </p:pic>
      <p:sp>
        <p:nvSpPr>
          <p:cNvPr id="3" name="Segnaposto contenuto 2">
            <a:extLst>
              <a:ext uri="{FF2B5EF4-FFF2-40B4-BE49-F238E27FC236}">
                <a16:creationId xmlns:a16="http://schemas.microsoft.com/office/drawing/2014/main" id="{DC3C3552-E288-4411-82C8-115AF203DB4E}"/>
              </a:ext>
            </a:extLst>
          </p:cNvPr>
          <p:cNvSpPr>
            <a:spLocks noGrp="1"/>
          </p:cNvSpPr>
          <p:nvPr>
            <p:ph sz="half" idx="2"/>
          </p:nvPr>
        </p:nvSpPr>
        <p:spPr>
          <a:xfrm>
            <a:off x="1104900" y="2717637"/>
            <a:ext cx="2326727" cy="3530761"/>
          </a:xfrm>
        </p:spPr>
        <p:txBody>
          <a:bodyPr vert="horz" lIns="91440" tIns="45720" rIns="91440" bIns="45720" rtlCol="0" anchor="t">
            <a:noAutofit/>
          </a:bodyPr>
          <a:lstStyle/>
          <a:p>
            <a:pPr marL="0" indent="0">
              <a:buNone/>
            </a:pPr>
            <a:r>
              <a:rPr lang="it-IT" sz="1600" dirty="0">
                <a:latin typeface="helvetica" panose="020B0604020202020204" pitchFamily="34" charset="0"/>
                <a:cs typeface="helvetica" panose="020B0604020202020204" pitchFamily="34" charset="0"/>
              </a:rPr>
              <a:t>Nella prima schermata ogni dipendente o altro soggetto interessato </a:t>
            </a:r>
            <a:r>
              <a:rPr lang="it-IT" sz="1600" b="1" dirty="0">
                <a:latin typeface="helvetica" panose="020B0604020202020204" pitchFamily="34" charset="0"/>
                <a:cs typeface="helvetica" panose="020B0604020202020204" pitchFamily="34" charset="0"/>
              </a:rPr>
              <a:t>"Segnalante"</a:t>
            </a:r>
            <a:r>
              <a:rPr lang="it-IT" sz="1600" dirty="0">
                <a:latin typeface="helvetica" panose="020B0604020202020204" pitchFamily="34" charset="0"/>
                <a:cs typeface="helvetica" panose="020B0604020202020204" pitchFamily="34" charset="0"/>
              </a:rPr>
              <a:t>,</a:t>
            </a:r>
            <a:r>
              <a:rPr lang="it-IT" sz="1600" b="1" dirty="0">
                <a:latin typeface="helvetica" panose="020B0604020202020204" pitchFamily="34" charset="0"/>
                <a:cs typeface="helvetica" panose="020B0604020202020204" pitchFamily="34" charset="0"/>
              </a:rPr>
              <a:t> </a:t>
            </a:r>
            <a:r>
              <a:rPr lang="it-IT" sz="1600" dirty="0">
                <a:latin typeface="helvetica" panose="020B0604020202020204" pitchFamily="34" charset="0"/>
                <a:cs typeface="helvetica" panose="020B0604020202020204" pitchFamily="34" charset="0"/>
              </a:rPr>
              <a:t>preventivamente alla segnalazione dovrà inserire i dati anagrafici personali (al minimo quelli indicati con il simbolo </a:t>
            </a:r>
            <a:r>
              <a:rPr lang="it-IT" sz="1600" dirty="0">
                <a:solidFill>
                  <a:srgbClr val="FF0000"/>
                </a:solidFill>
                <a:latin typeface="helvetica" panose="020B0604020202020204" pitchFamily="34" charset="0"/>
                <a:cs typeface="helvetica" panose="020B0604020202020204" pitchFamily="34" charset="0"/>
              </a:rPr>
              <a:t>*</a:t>
            </a:r>
            <a:r>
              <a:rPr lang="it-IT" sz="1600" dirty="0">
                <a:latin typeface="helvetica" panose="020B0604020202020204" pitchFamily="34" charset="0"/>
                <a:cs typeface="helvetica" panose="020B0604020202020204" pitchFamily="34" charset="0"/>
              </a:rPr>
              <a:t>)</a:t>
            </a:r>
          </a:p>
        </p:txBody>
      </p:sp>
      <p:sp>
        <p:nvSpPr>
          <p:cNvPr id="7" name="Segnaposto piè di pagina 6">
            <a:extLst>
              <a:ext uri="{FF2B5EF4-FFF2-40B4-BE49-F238E27FC236}">
                <a16:creationId xmlns:a16="http://schemas.microsoft.com/office/drawing/2014/main" id="{E04B734C-84DF-4A32-AE27-3B22FC1D6F1C}"/>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Presentazione realizzata da E-Lane</a:t>
            </a:r>
          </a:p>
        </p:txBody>
      </p:sp>
      <p:sp>
        <p:nvSpPr>
          <p:cNvPr id="8" name="Segnaposto numero diapositiva 7">
            <a:extLst>
              <a:ext uri="{FF2B5EF4-FFF2-40B4-BE49-F238E27FC236}">
                <a16:creationId xmlns:a16="http://schemas.microsoft.com/office/drawing/2014/main" id="{41C8FBE2-F42A-4946-A300-213026172838}"/>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94E7077F-D359-4618-A711-FBD88D5319A0}" type="slidenum">
              <a:rPr lang="en-US" smtClean="0"/>
              <a:pPr>
                <a:spcAft>
                  <a:spcPts val="600"/>
                </a:spcAft>
              </a:pPr>
              <a:t>5</a:t>
            </a:fld>
            <a:endParaRPr lang="en-US"/>
          </a:p>
        </p:txBody>
      </p:sp>
      <p:pic>
        <p:nvPicPr>
          <p:cNvPr id="15" name="Immagine 14" descr="Immagine che contiene Elementi grafici, schermata, grafica, Policromia&#10;&#10;Descrizione generata automaticamente">
            <a:extLst>
              <a:ext uri="{FF2B5EF4-FFF2-40B4-BE49-F238E27FC236}">
                <a16:creationId xmlns:a16="http://schemas.microsoft.com/office/drawing/2014/main" id="{7458F6F9-6EC6-42A8-A868-9200F4491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935" y="300449"/>
            <a:ext cx="1143261" cy="571630"/>
          </a:xfrm>
          <a:prstGeom prst="rect">
            <a:avLst/>
          </a:prstGeom>
        </p:spPr>
      </p:pic>
      <p:sp>
        <p:nvSpPr>
          <p:cNvPr id="16" name="Triangolo rettangolo 15">
            <a:extLst>
              <a:ext uri="{FF2B5EF4-FFF2-40B4-BE49-F238E27FC236}">
                <a16:creationId xmlns:a16="http://schemas.microsoft.com/office/drawing/2014/main" id="{A1570672-630B-476D-ABA4-62E5F426B9DB}"/>
              </a:ext>
            </a:extLst>
          </p:cNvPr>
          <p:cNvSpPr/>
          <p:nvPr/>
        </p:nvSpPr>
        <p:spPr>
          <a:xfrm rot="5400000">
            <a:off x="91440" y="-91440"/>
            <a:ext cx="2026920" cy="2209800"/>
          </a:xfrm>
          <a:prstGeom prst="rtTriangle">
            <a:avLst/>
          </a:prstGeom>
          <a:solidFill>
            <a:srgbClr val="52C0CE"/>
          </a:solidFill>
          <a:ln>
            <a:solidFill>
              <a:srgbClr val="52C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itolo 1">
            <a:extLst>
              <a:ext uri="{FF2B5EF4-FFF2-40B4-BE49-F238E27FC236}">
                <a16:creationId xmlns:a16="http://schemas.microsoft.com/office/drawing/2014/main" id="{9822DAD2-84B4-46CB-BE43-95D202071D07}"/>
              </a:ext>
            </a:extLst>
          </p:cNvPr>
          <p:cNvSpPr txBox="1">
            <a:spLocks/>
          </p:cNvSpPr>
          <p:nvPr/>
        </p:nvSpPr>
        <p:spPr>
          <a:xfrm>
            <a:off x="1031965" y="1086679"/>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800" dirty="0">
                <a:latin typeface="Impact" panose="020B0806030902050204" pitchFamily="34" charset="0"/>
              </a:rPr>
              <a:t>Istruzioni</a:t>
            </a:r>
            <a:br>
              <a:rPr lang="it-IT" sz="3200" dirty="0">
                <a:latin typeface="Impact" panose="020B0806030902050204" pitchFamily="34" charset="0"/>
              </a:rPr>
            </a:br>
            <a:r>
              <a:rPr lang="it-IT" sz="3000" dirty="0">
                <a:latin typeface="Impact" panose="020B0806030902050204" pitchFamily="34" charset="0"/>
              </a:rPr>
              <a:t>FASE 1: inserire nuova segnalazione – dati anagrafici</a:t>
            </a:r>
          </a:p>
        </p:txBody>
      </p:sp>
    </p:spTree>
    <p:extLst>
      <p:ext uri="{BB962C8B-B14F-4D97-AF65-F5344CB8AC3E}">
        <p14:creationId xmlns:p14="http://schemas.microsoft.com/office/powerpoint/2010/main" val="38023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Segnaposto contenuto 16" descr="Immagine che contiene testo, schermata, Carattere, documento&#10;&#10;Descrizione generata automaticamente">
            <a:extLst>
              <a:ext uri="{FF2B5EF4-FFF2-40B4-BE49-F238E27FC236}">
                <a16:creationId xmlns:a16="http://schemas.microsoft.com/office/drawing/2014/main" id="{18982C75-1825-418E-A6AE-7E60F114984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76105" y="2799848"/>
            <a:ext cx="7453491" cy="2899911"/>
          </a:xfrm>
          <a:prstGeom prst="rect">
            <a:avLst/>
          </a:prstGeom>
        </p:spPr>
      </p:pic>
      <p:sp>
        <p:nvSpPr>
          <p:cNvPr id="18" name="Segnaposto contenuto 17">
            <a:extLst>
              <a:ext uri="{FF2B5EF4-FFF2-40B4-BE49-F238E27FC236}">
                <a16:creationId xmlns:a16="http://schemas.microsoft.com/office/drawing/2014/main" id="{DD480679-6383-454F-AA24-2059C426D232}"/>
              </a:ext>
            </a:extLst>
          </p:cNvPr>
          <p:cNvSpPr>
            <a:spLocks noGrp="1"/>
          </p:cNvSpPr>
          <p:nvPr>
            <p:ph sz="half" idx="2"/>
          </p:nvPr>
        </p:nvSpPr>
        <p:spPr>
          <a:xfrm>
            <a:off x="1104900" y="2712719"/>
            <a:ext cx="2482939" cy="3573023"/>
          </a:xfrm>
        </p:spPr>
        <p:txBody>
          <a:bodyPr vert="horz" lIns="91440" tIns="45720" rIns="91440" bIns="45720" rtlCol="0" anchor="t">
            <a:normAutofit/>
          </a:bodyPr>
          <a:lstStyle/>
          <a:p>
            <a:pPr marL="0" indent="0">
              <a:buNone/>
            </a:pPr>
            <a:r>
              <a:rPr lang="it-IT" sz="1600" dirty="0">
                <a:latin typeface="helvetica" panose="020B0604020202020204" pitchFamily="34" charset="0"/>
                <a:cs typeface="helvetica" panose="020B0604020202020204" pitchFamily="34" charset="0"/>
              </a:rPr>
              <a:t>Il Segnalante dovrà selezionare: </a:t>
            </a:r>
          </a:p>
          <a:p>
            <a:pPr marL="0" indent="0">
              <a:buNone/>
            </a:pPr>
            <a:r>
              <a:rPr lang="it-IT" sz="1600" dirty="0">
                <a:latin typeface="helvetica" panose="020B0604020202020204" pitchFamily="34" charset="0"/>
                <a:cs typeface="helvetica" panose="020B0604020202020204" pitchFamily="34" charset="0"/>
              </a:rPr>
              <a:t>a) l'azienda di appartenenza utilizzando il menù a tendina</a:t>
            </a:r>
          </a:p>
          <a:p>
            <a:pPr marL="0" indent="0">
              <a:buNone/>
            </a:pPr>
            <a:r>
              <a:rPr lang="it-IT" sz="1600" dirty="0">
                <a:latin typeface="helvetica" panose="020B0604020202020204" pitchFamily="34" charset="0"/>
                <a:cs typeface="helvetica" panose="020B0604020202020204" pitchFamily="34" charset="0"/>
              </a:rPr>
              <a:t>b) selezionare il tipo di illecito (può essere selezionato </a:t>
            </a:r>
            <a:r>
              <a:rPr lang="it-IT" sz="1600" b="1" dirty="0">
                <a:latin typeface="helvetica" panose="020B0604020202020204" pitchFamily="34" charset="0"/>
                <a:cs typeface="helvetica" panose="020B0604020202020204" pitchFamily="34" charset="0"/>
              </a:rPr>
              <a:t>solo</a:t>
            </a:r>
            <a:r>
              <a:rPr lang="it-IT" sz="1600" dirty="0">
                <a:latin typeface="helvetica" panose="020B0604020202020204" pitchFamily="34" charset="0"/>
                <a:cs typeface="helvetica" panose="020B0604020202020204" pitchFamily="34" charset="0"/>
              </a:rPr>
              <a:t> un tipo di illecito).</a:t>
            </a:r>
          </a:p>
          <a:p>
            <a:pPr marL="0" indent="0">
              <a:buNone/>
            </a:pPr>
            <a:r>
              <a:rPr lang="it-IT" sz="1600" dirty="0">
                <a:latin typeface="helvetica" panose="020B0604020202020204" pitchFamily="34" charset="0"/>
                <a:cs typeface="helvetica" panose="020B0604020202020204" pitchFamily="34" charset="0"/>
              </a:rPr>
              <a:t>È permessa la visualizzazione e gestione della segnalazione </a:t>
            </a:r>
            <a:r>
              <a:rPr lang="it-IT" sz="1600" b="1" dirty="0">
                <a:latin typeface="helvetica" panose="020B0604020202020204" pitchFamily="34" charset="0"/>
                <a:cs typeface="helvetica" panose="020B0604020202020204" pitchFamily="34" charset="0"/>
              </a:rPr>
              <a:t>solo</a:t>
            </a:r>
            <a:r>
              <a:rPr lang="it-IT" sz="1600" dirty="0">
                <a:latin typeface="helvetica" panose="020B0604020202020204" pitchFamily="34" charset="0"/>
                <a:cs typeface="helvetica" panose="020B0604020202020204" pitchFamily="34" charset="0"/>
              </a:rPr>
              <a:t> ai soggetti autorizzati.</a:t>
            </a:r>
          </a:p>
        </p:txBody>
      </p:sp>
      <p:sp>
        <p:nvSpPr>
          <p:cNvPr id="7" name="Segnaposto piè di pagina 6">
            <a:extLst>
              <a:ext uri="{FF2B5EF4-FFF2-40B4-BE49-F238E27FC236}">
                <a16:creationId xmlns:a16="http://schemas.microsoft.com/office/drawing/2014/main" id="{E04B734C-84DF-4A32-AE27-3B22FC1D6F1C}"/>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Presentazione realizzata da E-Lane</a:t>
            </a:r>
          </a:p>
        </p:txBody>
      </p:sp>
      <p:sp>
        <p:nvSpPr>
          <p:cNvPr id="8" name="Segnaposto numero diapositiva 7">
            <a:extLst>
              <a:ext uri="{FF2B5EF4-FFF2-40B4-BE49-F238E27FC236}">
                <a16:creationId xmlns:a16="http://schemas.microsoft.com/office/drawing/2014/main" id="{41C8FBE2-F42A-4946-A300-213026172838}"/>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94E7077F-D359-4618-A711-FBD88D5319A0}" type="slidenum">
              <a:rPr lang="en-US" smtClean="0"/>
              <a:pPr>
                <a:spcAft>
                  <a:spcPts val="600"/>
                </a:spcAft>
              </a:pPr>
              <a:t>6</a:t>
            </a:fld>
            <a:endParaRPr lang="en-US"/>
          </a:p>
        </p:txBody>
      </p:sp>
      <p:pic>
        <p:nvPicPr>
          <p:cNvPr id="38" name="Immagine 37" descr="Immagine che contiene Elementi grafici, schermata, grafica, Policromia&#10;&#10;Descrizione generata automaticamente">
            <a:extLst>
              <a:ext uri="{FF2B5EF4-FFF2-40B4-BE49-F238E27FC236}">
                <a16:creationId xmlns:a16="http://schemas.microsoft.com/office/drawing/2014/main" id="{7FED3F4A-AD97-4F5E-9BC5-204AD2FD0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935" y="300449"/>
            <a:ext cx="1143261" cy="571630"/>
          </a:xfrm>
          <a:prstGeom prst="rect">
            <a:avLst/>
          </a:prstGeom>
        </p:spPr>
      </p:pic>
      <p:sp>
        <p:nvSpPr>
          <p:cNvPr id="45" name="Triangolo rettangolo 44">
            <a:extLst>
              <a:ext uri="{FF2B5EF4-FFF2-40B4-BE49-F238E27FC236}">
                <a16:creationId xmlns:a16="http://schemas.microsoft.com/office/drawing/2014/main" id="{0BCF86E7-6497-44E9-B2F9-1F7AF19255A3}"/>
              </a:ext>
            </a:extLst>
          </p:cNvPr>
          <p:cNvSpPr/>
          <p:nvPr/>
        </p:nvSpPr>
        <p:spPr>
          <a:xfrm rot="5400000">
            <a:off x="91440" y="-91440"/>
            <a:ext cx="2026920" cy="2209800"/>
          </a:xfrm>
          <a:prstGeom prst="rtTriangle">
            <a:avLst/>
          </a:prstGeom>
          <a:solidFill>
            <a:srgbClr val="52C0CE"/>
          </a:solidFill>
          <a:ln>
            <a:solidFill>
              <a:srgbClr val="52C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Titolo 1">
            <a:extLst>
              <a:ext uri="{FF2B5EF4-FFF2-40B4-BE49-F238E27FC236}">
                <a16:creationId xmlns:a16="http://schemas.microsoft.com/office/drawing/2014/main" id="{119E330B-C559-45DB-B01A-FA030F1EFB0C}"/>
              </a:ext>
            </a:extLst>
          </p:cNvPr>
          <p:cNvSpPr txBox="1">
            <a:spLocks/>
          </p:cNvSpPr>
          <p:nvPr/>
        </p:nvSpPr>
        <p:spPr>
          <a:xfrm>
            <a:off x="1031965" y="1086679"/>
            <a:ext cx="10515600" cy="1325563"/>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5200" dirty="0">
                <a:latin typeface="Impact" panose="020B0806030902050204" pitchFamily="34" charset="0"/>
              </a:rPr>
              <a:t>Istruzioni gruppo GIN</a:t>
            </a:r>
            <a:br>
              <a:rPr lang="it-IT" sz="3200" dirty="0">
                <a:latin typeface="Impact" panose="020B0806030902050204" pitchFamily="34" charset="0"/>
              </a:rPr>
            </a:br>
            <a:r>
              <a:rPr lang="it-IT" sz="3200" dirty="0">
                <a:latin typeface="Impact" panose="020B0806030902050204" pitchFamily="34" charset="0"/>
              </a:rPr>
              <a:t>FASE 2: inserire nuova segnalazione – azienda e tipologia illecito</a:t>
            </a:r>
          </a:p>
        </p:txBody>
      </p:sp>
    </p:spTree>
    <p:extLst>
      <p:ext uri="{BB962C8B-B14F-4D97-AF65-F5344CB8AC3E}">
        <p14:creationId xmlns:p14="http://schemas.microsoft.com/office/powerpoint/2010/main" val="414180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F8144-BCF3-0B37-E785-94317CFD7CF0}"/>
            </a:ext>
          </a:extLst>
        </p:cNvPr>
        <p:cNvGrpSpPr/>
        <p:nvPr/>
      </p:nvGrpSpPr>
      <p:grpSpPr>
        <a:xfrm>
          <a:off x="0" y="0"/>
          <a:ext cx="0" cy="0"/>
          <a:chOff x="0" y="0"/>
          <a:chExt cx="0" cy="0"/>
        </a:xfrm>
      </p:grpSpPr>
      <p:sp>
        <p:nvSpPr>
          <p:cNvPr id="18" name="Segnaposto contenuto 17">
            <a:extLst>
              <a:ext uri="{FF2B5EF4-FFF2-40B4-BE49-F238E27FC236}">
                <a16:creationId xmlns:a16="http://schemas.microsoft.com/office/drawing/2014/main" id="{7A332BE9-EC3C-FCA0-9AB7-58ACC42D8029}"/>
              </a:ext>
            </a:extLst>
          </p:cNvPr>
          <p:cNvSpPr>
            <a:spLocks noGrp="1"/>
          </p:cNvSpPr>
          <p:nvPr>
            <p:ph sz="half" idx="2"/>
          </p:nvPr>
        </p:nvSpPr>
        <p:spPr>
          <a:xfrm>
            <a:off x="1378836" y="3056021"/>
            <a:ext cx="2123490" cy="2950044"/>
          </a:xfrm>
        </p:spPr>
        <p:txBody>
          <a:bodyPr vert="horz" lIns="91440" tIns="45720" rIns="91440" bIns="45720" rtlCol="0" anchor="t">
            <a:normAutofit/>
          </a:bodyPr>
          <a:lstStyle/>
          <a:p>
            <a:pPr marL="0" indent="0">
              <a:buNone/>
            </a:pPr>
            <a:r>
              <a:rPr lang="it-IT" sz="2000" dirty="0">
                <a:latin typeface="helvetica" panose="020B0604020202020204" pitchFamily="34" charset="0"/>
                <a:cs typeface="helvetica" panose="020B0604020202020204" pitchFamily="34" charset="0"/>
              </a:rPr>
              <a:t>Il Segnalante dovrà prendere visione dei termini e delle condizioni della procedura, barrando le relative caselle </a:t>
            </a:r>
            <a:r>
              <a:rPr lang="it-IT" sz="2000">
                <a:latin typeface="helvetica" panose="020B0604020202020204" pitchFamily="34" charset="0"/>
                <a:cs typeface="helvetica" panose="020B0604020202020204" pitchFamily="34" charset="0"/>
              </a:rPr>
              <a:t>di accettazione. </a:t>
            </a:r>
            <a:endParaRPr lang="it-IT" sz="2000" dirty="0">
              <a:latin typeface="helvetica" panose="020B0604020202020204" pitchFamily="34" charset="0"/>
              <a:cs typeface="helvetica" panose="020B0604020202020204" pitchFamily="34" charset="0"/>
            </a:endParaRPr>
          </a:p>
        </p:txBody>
      </p:sp>
      <p:sp>
        <p:nvSpPr>
          <p:cNvPr id="7" name="Segnaposto piè di pagina 6">
            <a:extLst>
              <a:ext uri="{FF2B5EF4-FFF2-40B4-BE49-F238E27FC236}">
                <a16:creationId xmlns:a16="http://schemas.microsoft.com/office/drawing/2014/main" id="{DB8F7DF6-09B8-E575-4E72-12E11F17E1E6}"/>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Presentazione realizzata da E-Lane</a:t>
            </a:r>
          </a:p>
        </p:txBody>
      </p:sp>
      <p:sp>
        <p:nvSpPr>
          <p:cNvPr id="8" name="Segnaposto numero diapositiva 7">
            <a:extLst>
              <a:ext uri="{FF2B5EF4-FFF2-40B4-BE49-F238E27FC236}">
                <a16:creationId xmlns:a16="http://schemas.microsoft.com/office/drawing/2014/main" id="{FBD2A9F5-D7B7-0ADF-6964-21A32D8546AD}"/>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94E7077F-D359-4618-A711-FBD88D5319A0}" type="slidenum">
              <a:rPr lang="en-US" smtClean="0"/>
              <a:pPr>
                <a:spcAft>
                  <a:spcPts val="600"/>
                </a:spcAft>
              </a:pPr>
              <a:t>7</a:t>
            </a:fld>
            <a:endParaRPr lang="en-US"/>
          </a:p>
        </p:txBody>
      </p:sp>
      <p:pic>
        <p:nvPicPr>
          <p:cNvPr id="38" name="Immagine 37" descr="Immagine che contiene Elementi grafici, schermata, grafica, Policromia&#10;&#10;Descrizione generata automaticamente">
            <a:extLst>
              <a:ext uri="{FF2B5EF4-FFF2-40B4-BE49-F238E27FC236}">
                <a16:creationId xmlns:a16="http://schemas.microsoft.com/office/drawing/2014/main" id="{18CF7531-9FFC-5EF7-2020-142E2B950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935" y="300449"/>
            <a:ext cx="1143261" cy="571630"/>
          </a:xfrm>
          <a:prstGeom prst="rect">
            <a:avLst/>
          </a:prstGeom>
        </p:spPr>
      </p:pic>
      <p:sp>
        <p:nvSpPr>
          <p:cNvPr id="45" name="Triangolo rettangolo 44">
            <a:extLst>
              <a:ext uri="{FF2B5EF4-FFF2-40B4-BE49-F238E27FC236}">
                <a16:creationId xmlns:a16="http://schemas.microsoft.com/office/drawing/2014/main" id="{FDA3434E-AA7E-AEEE-98C8-456C2D33F5B1}"/>
              </a:ext>
            </a:extLst>
          </p:cNvPr>
          <p:cNvSpPr/>
          <p:nvPr/>
        </p:nvSpPr>
        <p:spPr>
          <a:xfrm rot="5400000">
            <a:off x="91440" y="-91440"/>
            <a:ext cx="2026920" cy="2209800"/>
          </a:xfrm>
          <a:prstGeom prst="rtTriangle">
            <a:avLst/>
          </a:prstGeom>
          <a:solidFill>
            <a:srgbClr val="52C0CE"/>
          </a:solidFill>
          <a:ln>
            <a:solidFill>
              <a:srgbClr val="52C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Titolo 1">
            <a:extLst>
              <a:ext uri="{FF2B5EF4-FFF2-40B4-BE49-F238E27FC236}">
                <a16:creationId xmlns:a16="http://schemas.microsoft.com/office/drawing/2014/main" id="{AF4EFB9C-DFEE-B06F-18C9-F797DD1F378F}"/>
              </a:ext>
            </a:extLst>
          </p:cNvPr>
          <p:cNvSpPr txBox="1">
            <a:spLocks/>
          </p:cNvSpPr>
          <p:nvPr/>
        </p:nvSpPr>
        <p:spPr>
          <a:xfrm>
            <a:off x="1273505" y="40612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5200" dirty="0">
                <a:latin typeface="Impact" panose="020B0806030902050204" pitchFamily="34" charset="0"/>
              </a:rPr>
              <a:t>Istruzioni gruppo GIN</a:t>
            </a:r>
            <a:br>
              <a:rPr lang="it-IT" sz="3200" dirty="0">
                <a:latin typeface="Impact" panose="020B0806030902050204" pitchFamily="34" charset="0"/>
              </a:rPr>
            </a:br>
            <a:r>
              <a:rPr lang="it-IT" sz="3200" dirty="0">
                <a:latin typeface="Impact" panose="020B0806030902050204" pitchFamily="34" charset="0"/>
              </a:rPr>
              <a:t>FASE 3: ACCETTAZIONE TERMINI E CONDIZIONI</a:t>
            </a:r>
          </a:p>
        </p:txBody>
      </p:sp>
      <p:pic>
        <p:nvPicPr>
          <p:cNvPr id="4" name="Immagine 3">
            <a:extLst>
              <a:ext uri="{FF2B5EF4-FFF2-40B4-BE49-F238E27FC236}">
                <a16:creationId xmlns:a16="http://schemas.microsoft.com/office/drawing/2014/main" id="{CD92169A-7E66-A168-D05A-6D5A144C7FD2}"/>
              </a:ext>
            </a:extLst>
          </p:cNvPr>
          <p:cNvPicPr>
            <a:picLocks noChangeAspect="1"/>
          </p:cNvPicPr>
          <p:nvPr/>
        </p:nvPicPr>
        <p:blipFill>
          <a:blip r:embed="rId3"/>
          <a:srcRect t="8549"/>
          <a:stretch>
            <a:fillRect/>
          </a:stretch>
        </p:blipFill>
        <p:spPr>
          <a:xfrm>
            <a:off x="4453148" y="2137807"/>
            <a:ext cx="3320716" cy="4419744"/>
          </a:xfrm>
          <a:prstGeom prst="rect">
            <a:avLst/>
          </a:prstGeom>
        </p:spPr>
      </p:pic>
      <p:pic>
        <p:nvPicPr>
          <p:cNvPr id="3" name="Immagine 2">
            <a:extLst>
              <a:ext uri="{FF2B5EF4-FFF2-40B4-BE49-F238E27FC236}">
                <a16:creationId xmlns:a16="http://schemas.microsoft.com/office/drawing/2014/main" id="{792473E9-CB43-249B-4959-1076EFE22E12}"/>
              </a:ext>
            </a:extLst>
          </p:cNvPr>
          <p:cNvPicPr>
            <a:picLocks noChangeAspect="1"/>
          </p:cNvPicPr>
          <p:nvPr/>
        </p:nvPicPr>
        <p:blipFill>
          <a:blip r:embed="rId4"/>
          <a:srcRect t="13693" b="7593"/>
          <a:stretch>
            <a:fillRect/>
          </a:stretch>
        </p:blipFill>
        <p:spPr>
          <a:xfrm>
            <a:off x="8007181" y="2137807"/>
            <a:ext cx="3113302" cy="4419744"/>
          </a:xfrm>
          <a:prstGeom prst="rect">
            <a:avLst/>
          </a:prstGeom>
        </p:spPr>
      </p:pic>
    </p:spTree>
    <p:extLst>
      <p:ext uri="{BB962C8B-B14F-4D97-AF65-F5344CB8AC3E}">
        <p14:creationId xmlns:p14="http://schemas.microsoft.com/office/powerpoint/2010/main" val="92003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egnaposto contenuto 5" descr="Immagine che contiene testo, linea, ricevuta, schermata&#10;&#10;Descrizione generata automaticamente">
            <a:extLst>
              <a:ext uri="{FF2B5EF4-FFF2-40B4-BE49-F238E27FC236}">
                <a16:creationId xmlns:a16="http://schemas.microsoft.com/office/drawing/2014/main" id="{0E9CE07D-CD2D-4FF8-AFC0-BDB7DDD56D1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77443" y="2815585"/>
            <a:ext cx="7209657" cy="2403219"/>
          </a:xfrm>
          <a:prstGeom prst="rect">
            <a:avLst/>
          </a:prstGeom>
        </p:spPr>
      </p:pic>
      <p:sp>
        <p:nvSpPr>
          <p:cNvPr id="9" name="Segnaposto contenuto 8">
            <a:extLst>
              <a:ext uri="{FF2B5EF4-FFF2-40B4-BE49-F238E27FC236}">
                <a16:creationId xmlns:a16="http://schemas.microsoft.com/office/drawing/2014/main" id="{EAF68879-AD25-4ECF-9E96-8C283B47EC73}"/>
              </a:ext>
            </a:extLst>
          </p:cNvPr>
          <p:cNvSpPr>
            <a:spLocks noGrp="1"/>
          </p:cNvSpPr>
          <p:nvPr>
            <p:ph sz="half" idx="2"/>
          </p:nvPr>
        </p:nvSpPr>
        <p:spPr>
          <a:xfrm>
            <a:off x="1093516" y="2727959"/>
            <a:ext cx="2783927" cy="3551727"/>
          </a:xfrm>
        </p:spPr>
        <p:txBody>
          <a:bodyPr vert="horz" lIns="91440" tIns="45720" rIns="91440" bIns="45720" rtlCol="0" anchor="t">
            <a:normAutofit/>
          </a:bodyPr>
          <a:lstStyle/>
          <a:p>
            <a:pPr marL="0" indent="0">
              <a:buNone/>
            </a:pPr>
            <a:r>
              <a:rPr lang="it-IT" sz="1600" dirty="0">
                <a:latin typeface="helvetica" panose="020B0604020202020204" pitchFamily="34" charset="0"/>
                <a:cs typeface="helvetica" panose="020B0604020202020204" pitchFamily="34" charset="0"/>
              </a:rPr>
              <a:t>Inserire una descrizione esaustiva dell'illecito che si vuole segnalare. Oltre alla descrizione dell'accaduto è possibile caricare anche documentazione di supporto.</a:t>
            </a:r>
            <a:endParaRPr lang="en-US" sz="1600" dirty="0">
              <a:latin typeface="helvetica" panose="020B0604020202020204" pitchFamily="34" charset="0"/>
              <a:cs typeface="helvetica" panose="020B0604020202020204" pitchFamily="34" charset="0"/>
            </a:endParaRPr>
          </a:p>
        </p:txBody>
      </p:sp>
      <p:sp>
        <p:nvSpPr>
          <p:cNvPr id="7" name="Segnaposto piè di pagina 6">
            <a:extLst>
              <a:ext uri="{FF2B5EF4-FFF2-40B4-BE49-F238E27FC236}">
                <a16:creationId xmlns:a16="http://schemas.microsoft.com/office/drawing/2014/main" id="{E04B734C-84DF-4A32-AE27-3B22FC1D6F1C}"/>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Presentazione realizzata da E-Lane</a:t>
            </a:r>
          </a:p>
        </p:txBody>
      </p:sp>
      <p:sp>
        <p:nvSpPr>
          <p:cNvPr id="8" name="Segnaposto numero diapositiva 7">
            <a:extLst>
              <a:ext uri="{FF2B5EF4-FFF2-40B4-BE49-F238E27FC236}">
                <a16:creationId xmlns:a16="http://schemas.microsoft.com/office/drawing/2014/main" id="{41C8FBE2-F42A-4946-A300-213026172838}"/>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94E7077F-D359-4618-A711-FBD88D5319A0}" type="slidenum">
              <a:rPr lang="en-US" smtClean="0"/>
              <a:pPr>
                <a:spcAft>
                  <a:spcPts val="600"/>
                </a:spcAft>
              </a:pPr>
              <a:t>8</a:t>
            </a:fld>
            <a:endParaRPr lang="en-US"/>
          </a:p>
        </p:txBody>
      </p:sp>
      <p:pic>
        <p:nvPicPr>
          <p:cNvPr id="19" name="Immagine 18" descr="Immagine che contiene Elementi grafici, schermata, grafica, Policromia&#10;&#10;Descrizione generata automaticamente">
            <a:extLst>
              <a:ext uri="{FF2B5EF4-FFF2-40B4-BE49-F238E27FC236}">
                <a16:creationId xmlns:a16="http://schemas.microsoft.com/office/drawing/2014/main" id="{CF0C6719-8A7A-46BD-B946-40B20AA02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935" y="300449"/>
            <a:ext cx="1143261" cy="571630"/>
          </a:xfrm>
          <a:prstGeom prst="rect">
            <a:avLst/>
          </a:prstGeom>
        </p:spPr>
      </p:pic>
      <p:sp>
        <p:nvSpPr>
          <p:cNvPr id="21" name="Titolo 1">
            <a:extLst>
              <a:ext uri="{FF2B5EF4-FFF2-40B4-BE49-F238E27FC236}">
                <a16:creationId xmlns:a16="http://schemas.microsoft.com/office/drawing/2014/main" id="{E648E737-3098-4F28-B075-655E2252BE52}"/>
              </a:ext>
            </a:extLst>
          </p:cNvPr>
          <p:cNvSpPr txBox="1">
            <a:spLocks/>
          </p:cNvSpPr>
          <p:nvPr/>
        </p:nvSpPr>
        <p:spPr>
          <a:xfrm>
            <a:off x="1031965" y="1086679"/>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800" dirty="0">
                <a:latin typeface="Impact" panose="020B0806030902050204" pitchFamily="34" charset="0"/>
              </a:rPr>
              <a:t>Istruzioni gruppo GIN</a:t>
            </a:r>
            <a:br>
              <a:rPr lang="it-IT" sz="3200" dirty="0">
                <a:latin typeface="Impact" panose="020B0806030902050204" pitchFamily="34" charset="0"/>
              </a:rPr>
            </a:br>
            <a:r>
              <a:rPr lang="it-IT" sz="3000" dirty="0">
                <a:latin typeface="Impact" panose="020B0806030902050204" pitchFamily="34" charset="0"/>
              </a:rPr>
              <a:t>FASE 4: inserire nuova segnalazione – descrizione fatti</a:t>
            </a:r>
          </a:p>
        </p:txBody>
      </p:sp>
      <p:sp>
        <p:nvSpPr>
          <p:cNvPr id="22" name="Triangolo rettangolo 21">
            <a:extLst>
              <a:ext uri="{FF2B5EF4-FFF2-40B4-BE49-F238E27FC236}">
                <a16:creationId xmlns:a16="http://schemas.microsoft.com/office/drawing/2014/main" id="{6FD83FEC-8F30-43F7-B203-7D8AE5CF0E05}"/>
              </a:ext>
            </a:extLst>
          </p:cNvPr>
          <p:cNvSpPr/>
          <p:nvPr/>
        </p:nvSpPr>
        <p:spPr>
          <a:xfrm rot="5400000">
            <a:off x="91440" y="-91440"/>
            <a:ext cx="2026920" cy="2209800"/>
          </a:xfrm>
          <a:prstGeom prst="rtTriangle">
            <a:avLst/>
          </a:prstGeom>
          <a:solidFill>
            <a:srgbClr val="52C0CE"/>
          </a:solidFill>
          <a:ln>
            <a:solidFill>
              <a:srgbClr val="52C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6915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egnaposto contenuto 8">
            <a:extLst>
              <a:ext uri="{FF2B5EF4-FFF2-40B4-BE49-F238E27FC236}">
                <a16:creationId xmlns:a16="http://schemas.microsoft.com/office/drawing/2014/main" id="{EAF68879-AD25-4ECF-9E96-8C283B47EC73}"/>
              </a:ext>
            </a:extLst>
          </p:cNvPr>
          <p:cNvSpPr>
            <a:spLocks noGrp="1"/>
          </p:cNvSpPr>
          <p:nvPr>
            <p:ph sz="half" idx="2"/>
          </p:nvPr>
        </p:nvSpPr>
        <p:spPr>
          <a:xfrm>
            <a:off x="1104900" y="2712720"/>
            <a:ext cx="2783927" cy="1851660"/>
          </a:xfrm>
        </p:spPr>
        <p:txBody>
          <a:bodyPr vert="horz" lIns="91440" tIns="45720" rIns="91440" bIns="45720" rtlCol="0" anchor="ctr">
            <a:normAutofit lnSpcReduction="10000"/>
          </a:bodyPr>
          <a:lstStyle/>
          <a:p>
            <a:pPr marL="0" indent="0">
              <a:buNone/>
            </a:pPr>
            <a:r>
              <a:rPr lang="it-IT" sz="1600" dirty="0">
                <a:latin typeface="helvetica" panose="020B0604020202020204" pitchFamily="34" charset="0"/>
                <a:cs typeface="helvetica" panose="020B0604020202020204" pitchFamily="34" charset="0"/>
              </a:rPr>
              <a:t>All’invio della segnalazione viene fornito al segnalante un codice alfanumerico con il quale potrà visualizzare l’avanzamento della sua segnalazione e interagire con il responsabile attraverso uno strumento di messaggistica.</a:t>
            </a:r>
            <a:endParaRPr lang="en-US" sz="1600" dirty="0">
              <a:latin typeface="helvetica" panose="020B0604020202020204" pitchFamily="34" charset="0"/>
              <a:cs typeface="helvetica" panose="020B0604020202020204" pitchFamily="34" charset="0"/>
            </a:endParaRPr>
          </a:p>
        </p:txBody>
      </p:sp>
      <p:sp>
        <p:nvSpPr>
          <p:cNvPr id="7" name="Segnaposto piè di pagina 6">
            <a:extLst>
              <a:ext uri="{FF2B5EF4-FFF2-40B4-BE49-F238E27FC236}">
                <a16:creationId xmlns:a16="http://schemas.microsoft.com/office/drawing/2014/main" id="{E04B734C-84DF-4A32-AE27-3B22FC1D6F1C}"/>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Presentazione realizzata da E-Lane</a:t>
            </a:r>
          </a:p>
        </p:txBody>
      </p:sp>
      <p:sp>
        <p:nvSpPr>
          <p:cNvPr id="8" name="Segnaposto numero diapositiva 7">
            <a:extLst>
              <a:ext uri="{FF2B5EF4-FFF2-40B4-BE49-F238E27FC236}">
                <a16:creationId xmlns:a16="http://schemas.microsoft.com/office/drawing/2014/main" id="{41C8FBE2-F42A-4946-A300-213026172838}"/>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94E7077F-D359-4618-A711-FBD88D5319A0}" type="slidenum">
              <a:rPr lang="en-US" smtClean="0"/>
              <a:pPr>
                <a:spcAft>
                  <a:spcPts val="600"/>
                </a:spcAft>
              </a:pPr>
              <a:t>9</a:t>
            </a:fld>
            <a:endParaRPr lang="en-US"/>
          </a:p>
        </p:txBody>
      </p:sp>
      <p:pic>
        <p:nvPicPr>
          <p:cNvPr id="15" name="Immagine 14" descr="Immagine che contiene Elementi grafici, schermata, grafica, Policromia&#10;&#10;Descrizione generata automaticamente">
            <a:extLst>
              <a:ext uri="{FF2B5EF4-FFF2-40B4-BE49-F238E27FC236}">
                <a16:creationId xmlns:a16="http://schemas.microsoft.com/office/drawing/2014/main" id="{9D21972F-5D35-4367-87D2-2ED9F6428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935" y="300449"/>
            <a:ext cx="1143261" cy="571630"/>
          </a:xfrm>
          <a:prstGeom prst="rect">
            <a:avLst/>
          </a:prstGeom>
        </p:spPr>
      </p:pic>
      <p:sp>
        <p:nvSpPr>
          <p:cNvPr id="17" name="Titolo 1">
            <a:extLst>
              <a:ext uri="{FF2B5EF4-FFF2-40B4-BE49-F238E27FC236}">
                <a16:creationId xmlns:a16="http://schemas.microsoft.com/office/drawing/2014/main" id="{F9E5CE6D-8A39-49DE-8572-0A052C28DDEF}"/>
              </a:ext>
            </a:extLst>
          </p:cNvPr>
          <p:cNvSpPr txBox="1">
            <a:spLocks/>
          </p:cNvSpPr>
          <p:nvPr/>
        </p:nvSpPr>
        <p:spPr>
          <a:xfrm>
            <a:off x="1031965" y="1086679"/>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800" dirty="0">
                <a:latin typeface="Impact" panose="020B0806030902050204" pitchFamily="34" charset="0"/>
              </a:rPr>
              <a:t>Istruzioni gruppo GIN</a:t>
            </a:r>
            <a:br>
              <a:rPr lang="it-IT" sz="3200" dirty="0">
                <a:latin typeface="Impact" panose="020B0806030902050204" pitchFamily="34" charset="0"/>
              </a:rPr>
            </a:br>
            <a:r>
              <a:rPr lang="it-IT" sz="3200" dirty="0">
                <a:latin typeface="Impact" panose="020B0806030902050204" pitchFamily="34" charset="0"/>
              </a:rPr>
              <a:t>invio segnalazione</a:t>
            </a:r>
          </a:p>
        </p:txBody>
      </p:sp>
      <p:sp>
        <p:nvSpPr>
          <p:cNvPr id="19" name="Triangolo rettangolo 18">
            <a:extLst>
              <a:ext uri="{FF2B5EF4-FFF2-40B4-BE49-F238E27FC236}">
                <a16:creationId xmlns:a16="http://schemas.microsoft.com/office/drawing/2014/main" id="{A81E6616-F163-426C-85DE-76219290E7A0}"/>
              </a:ext>
            </a:extLst>
          </p:cNvPr>
          <p:cNvSpPr/>
          <p:nvPr/>
        </p:nvSpPr>
        <p:spPr>
          <a:xfrm rot="5400000">
            <a:off x="91440" y="-91440"/>
            <a:ext cx="2026920" cy="2209800"/>
          </a:xfrm>
          <a:prstGeom prst="rtTriangle">
            <a:avLst/>
          </a:prstGeom>
          <a:solidFill>
            <a:srgbClr val="52C0CE"/>
          </a:solidFill>
          <a:ln>
            <a:solidFill>
              <a:srgbClr val="52C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Segnaposto contenuto 4" descr="Immagine che contiene testo, schermata, Carattere&#10;&#10;Descrizione generata automaticamente">
            <a:extLst>
              <a:ext uri="{FF2B5EF4-FFF2-40B4-BE49-F238E27FC236}">
                <a16:creationId xmlns:a16="http://schemas.microsoft.com/office/drawing/2014/main" id="{42B7F15C-EAE9-43A6-BAAF-E7E3F4D5704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955207" y="2712720"/>
            <a:ext cx="5181600" cy="1947566"/>
          </a:xfrm>
        </p:spPr>
      </p:pic>
    </p:spTree>
    <p:extLst>
      <p:ext uri="{BB962C8B-B14F-4D97-AF65-F5344CB8AC3E}">
        <p14:creationId xmlns:p14="http://schemas.microsoft.com/office/powerpoint/2010/main" val="1909009586"/>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456</TotalTime>
  <Words>678</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Calibri</vt:lpstr>
      <vt:lpstr>Calibri Light</vt:lpstr>
      <vt:lpstr>helvetica</vt:lpstr>
      <vt:lpstr>Impact</vt:lpstr>
      <vt:lpstr>Office Theme</vt:lpstr>
      <vt:lpstr>Italia Whistleblowing </vt:lpstr>
      <vt:lpstr>Indice</vt:lpstr>
      <vt:lpstr>Italia Whistleblowing introduzione</vt:lpstr>
      <vt:lpstr>Inquadramento normativo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 Whistle Blowing</dc:title>
  <dc:creator>Gaia</dc:creator>
  <cp:lastModifiedBy>Martina Cassano</cp:lastModifiedBy>
  <cp:revision>77</cp:revision>
  <dcterms:created xsi:type="dcterms:W3CDTF">2023-10-10T09:01:22Z</dcterms:created>
  <dcterms:modified xsi:type="dcterms:W3CDTF">2025-10-02T15:32:44Z</dcterms:modified>
</cp:coreProperties>
</file>